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8" r:id="rId1"/>
  </p:sldMasterIdLst>
  <p:notesMasterIdLst>
    <p:notesMasterId r:id="rId21"/>
  </p:notesMasterIdLst>
  <p:sldIdLst>
    <p:sldId id="256" r:id="rId2"/>
    <p:sldId id="306" r:id="rId3"/>
    <p:sldId id="258" r:id="rId4"/>
    <p:sldId id="266" r:id="rId5"/>
    <p:sldId id="307" r:id="rId6"/>
    <p:sldId id="308" r:id="rId7"/>
    <p:sldId id="268" r:id="rId8"/>
    <p:sldId id="310" r:id="rId9"/>
    <p:sldId id="309" r:id="rId10"/>
    <p:sldId id="269" r:id="rId11"/>
    <p:sldId id="311" r:id="rId12"/>
    <p:sldId id="314" r:id="rId13"/>
    <p:sldId id="313" r:id="rId14"/>
    <p:sldId id="312" r:id="rId15"/>
    <p:sldId id="315" r:id="rId16"/>
    <p:sldId id="316" r:id="rId17"/>
    <p:sldId id="318" r:id="rId18"/>
    <p:sldId id="286" r:id="rId19"/>
    <p:sldId id="287" r:id="rId20"/>
  </p:sldIdLst>
  <p:sldSz cx="9144000" cy="5143500" type="screen16x9"/>
  <p:notesSz cx="6858000" cy="9144000"/>
  <p:embeddedFontLst>
    <p:embeddedFont>
      <p:font typeface="Bahiana" panose="020B0604020202020204" charset="0"/>
      <p:regular r:id="rId22"/>
    </p:embeddedFont>
    <p:embeddedFont>
      <p:font typeface="Barlow Semi Condensed" panose="020B0604020202020204" charset="0"/>
      <p:regular r:id="rId23"/>
      <p:bold r:id="rId24"/>
      <p:italic r:id="rId25"/>
      <p:boldItalic r:id="rId26"/>
    </p:embeddedFont>
    <p:embeddedFont>
      <p:font typeface="Barlow Semi Condensed SemiBold" panose="020B0604020202020204" charset="0"/>
      <p:regular r:id="rId27"/>
      <p:bold r:id="rId28"/>
      <p:italic r:id="rId29"/>
      <p:boldItalic r:id="rId30"/>
    </p:embeddedFont>
    <p:embeddedFont>
      <p:font typeface="Fira Sans Extra Condensed Medium" panose="020B0604020202020204" charset="0"/>
      <p:regular r:id="rId31"/>
      <p:bold r:id="rId32"/>
      <p:italic r:id="rId33"/>
      <p:boldItalic r:id="rId34"/>
    </p:embeddedFont>
    <p:embeddedFont>
      <p:font typeface="Roboto Condensed" panose="020B0604020202020204" charset="0"/>
      <p:regular r:id="rId35"/>
      <p:bold r:id="rId36"/>
      <p:italic r:id="rId37"/>
      <p:boldItalic r:id="rId38"/>
    </p:embeddedFont>
    <p:embeddedFont>
      <p:font typeface="Roboto Condensed Light" panose="020B0604020202020204" charset="0"/>
      <p:regular r:id="rId39"/>
      <p:bold r:id="rId40"/>
      <p:italic r:id="rId41"/>
      <p:boldItalic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a Petronijevic" initials="AP" lastIdx="1" clrIdx="0">
    <p:extLst>
      <p:ext uri="{19B8F6BF-5375-455C-9EA6-DF929625EA0E}">
        <p15:presenceInfo xmlns:p15="http://schemas.microsoft.com/office/powerpoint/2012/main" userId="ab313fed4ba3f80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F3F3"/>
    <a:srgbClr val="4343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74D238B-8405-46E8-870C-CAC8160AD685}">
  <a:tblStyle styleId="{474D238B-8405-46E8-870C-CAC8160AD68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2" d="100"/>
          <a:sy n="112" d="100"/>
        </p:scale>
        <p:origin x="77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9" Type="http://schemas.openxmlformats.org/officeDocument/2006/relationships/font" Target="fonts/font18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34" Type="http://schemas.openxmlformats.org/officeDocument/2006/relationships/font" Target="fonts/font13.fntdata"/><Relationship Id="rId42" Type="http://schemas.openxmlformats.org/officeDocument/2006/relationships/font" Target="fonts/font21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font" Target="fonts/font17.fntdata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41" Type="http://schemas.openxmlformats.org/officeDocument/2006/relationships/font" Target="fonts/font2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font" Target="fonts/font16.fntdata"/><Relationship Id="rId40" Type="http://schemas.openxmlformats.org/officeDocument/2006/relationships/font" Target="fonts/font19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font" Target="fonts/font1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font" Target="fonts/font14.fntdata"/><Relationship Id="rId43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6bd56c9061_0_7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6bd56c9061_0_7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g6bd56c9061_0_2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1" name="Google Shape;611;g6bd56c9061_0_21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785131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g6bd56c9061_0_2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1" name="Google Shape;611;g6bd56c9061_0_21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9488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g6bd56c9061_0_2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1" name="Google Shape;611;g6bd56c9061_0_21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52043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g6bd56c9061_0_2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1" name="Google Shape;611;g6bd56c9061_0_21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85142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g6bd56c9061_0_2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1" name="Google Shape;611;g6bd56c9061_0_21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279685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6b20e22304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6b20e22304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644687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" name="Google Shape;1135;g6b20e22304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6" name="Google Shape;1136;g6b20e22304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6" name="Google Shape;1156;g75c7a8d047_1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7" name="Google Shape;1157;g75c7a8d047_1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6be81bf08b_0_120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6be81bf08b_0_120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6bd56c9061_0_7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8" name="Google Shape;618;g6bd56c9061_0_7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6bd56c9061_0_7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8" name="Google Shape;618;g6bd56c9061_0_7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96203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g6bad27d065_0_24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1" name="Google Shape;631;g6bad27d065_0_24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18390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g6bad27d065_0_24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1" name="Google Shape;631;g6bad27d065_0_24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6b20e2230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1" name="Google Shape;641;g6b20e2230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97116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g6bad27d065_0_24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1" name="Google Shape;631;g6bad27d065_0_24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28991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6b20e2230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1" name="Google Shape;641;g6b20e2230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subTitle" idx="1"/>
          </p:nvPr>
        </p:nvSpPr>
        <p:spPr>
          <a:xfrm>
            <a:off x="1728150" y="2671650"/>
            <a:ext cx="56877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728150" y="1894050"/>
            <a:ext cx="5687700" cy="90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-364043" y="-78921"/>
            <a:ext cx="2605500" cy="1446850"/>
            <a:chOff x="310975" y="334050"/>
            <a:chExt cx="2605500" cy="1446850"/>
          </a:xfrm>
        </p:grpSpPr>
        <p:sp>
          <p:nvSpPr>
            <p:cNvPr id="12" name="Google Shape;12;p2"/>
            <p:cNvSpPr/>
            <p:nvPr/>
          </p:nvSpPr>
          <p:spPr>
            <a:xfrm>
              <a:off x="3109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5935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8761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11587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14413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17239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20065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22891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25717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28543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3109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5935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8761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11587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14413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17239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20065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22891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25717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28543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3109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5935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8761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11587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14413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17239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20065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22891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25717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28543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3109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5935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8761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11587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14413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17239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20065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22891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25717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28543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3109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5935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8761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11587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14413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17239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20065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22891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25717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28543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3109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5935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8761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11587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14413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17239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20065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22891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25717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28543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2" name="Google Shape;72;p2"/>
          <p:cNvSpPr/>
          <p:nvPr/>
        </p:nvSpPr>
        <p:spPr>
          <a:xfrm>
            <a:off x="-67525" y="-66775"/>
            <a:ext cx="9326125" cy="5245250"/>
          </a:xfrm>
          <a:custGeom>
            <a:avLst/>
            <a:gdLst/>
            <a:ahLst/>
            <a:cxnLst/>
            <a:rect l="l" t="t" r="r" b="b"/>
            <a:pathLst>
              <a:path w="373045" h="209810" extrusionOk="0">
                <a:moveTo>
                  <a:pt x="0" y="82749"/>
                </a:moveTo>
                <a:lnTo>
                  <a:pt x="107166" y="209810"/>
                </a:lnTo>
                <a:lnTo>
                  <a:pt x="373045" y="101288"/>
                </a:lnTo>
                <a:lnTo>
                  <a:pt x="328280" y="0"/>
                </a:lnTo>
              </a:path>
            </a:pathLst>
          </a:custGeom>
          <a:noFill/>
          <a:ln w="1905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3"/>
          <p:cNvSpPr/>
          <p:nvPr/>
        </p:nvSpPr>
        <p:spPr>
          <a:xfrm flipH="1">
            <a:off x="2584450" y="-39675"/>
            <a:ext cx="6593725" cy="5178625"/>
          </a:xfrm>
          <a:custGeom>
            <a:avLst/>
            <a:gdLst/>
            <a:ahLst/>
            <a:cxnLst/>
            <a:rect l="l" t="t" r="r" b="b"/>
            <a:pathLst>
              <a:path w="263749" h="207145" extrusionOk="0">
                <a:moveTo>
                  <a:pt x="177840" y="0"/>
                </a:moveTo>
                <a:lnTo>
                  <a:pt x="263749" y="78482"/>
                </a:lnTo>
                <a:lnTo>
                  <a:pt x="213367" y="207145"/>
                </a:lnTo>
                <a:lnTo>
                  <a:pt x="0" y="178643"/>
                </a:lnTo>
              </a:path>
            </a:pathLst>
          </a:custGeom>
          <a:noFill/>
          <a:ln w="1905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5" name="Google Shape;75;p3"/>
          <p:cNvSpPr txBox="1">
            <a:spLocks noGrp="1"/>
          </p:cNvSpPr>
          <p:nvPr>
            <p:ph type="title"/>
          </p:nvPr>
        </p:nvSpPr>
        <p:spPr>
          <a:xfrm>
            <a:off x="4578850" y="1724550"/>
            <a:ext cx="3845100" cy="169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8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9pPr>
          </a:lstStyle>
          <a:p>
            <a:endParaRPr/>
          </a:p>
        </p:txBody>
      </p:sp>
      <p:sp>
        <p:nvSpPr>
          <p:cNvPr id="76" name="Google Shape;76;p3"/>
          <p:cNvSpPr txBox="1">
            <a:spLocks noGrp="1"/>
          </p:cNvSpPr>
          <p:nvPr>
            <p:ph type="subTitle" idx="1"/>
          </p:nvPr>
        </p:nvSpPr>
        <p:spPr>
          <a:xfrm>
            <a:off x="4578850" y="3362050"/>
            <a:ext cx="3845100" cy="3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9pPr>
          </a:lstStyle>
          <a:p>
            <a:endParaRPr/>
          </a:p>
        </p:txBody>
      </p:sp>
      <p:sp>
        <p:nvSpPr>
          <p:cNvPr id="77" name="Google Shape;77;p3"/>
          <p:cNvSpPr txBox="1">
            <a:spLocks noGrp="1"/>
          </p:cNvSpPr>
          <p:nvPr>
            <p:ph type="title" idx="2" hasCustomPrompt="1"/>
          </p:nvPr>
        </p:nvSpPr>
        <p:spPr>
          <a:xfrm>
            <a:off x="6323650" y="315950"/>
            <a:ext cx="2100300" cy="979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None/>
              <a:defRPr sz="6000" b="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6"/>
          <p:cNvSpPr txBox="1">
            <a:spLocks noGrp="1"/>
          </p:cNvSpPr>
          <p:nvPr>
            <p:ph type="ctrTitle"/>
          </p:nvPr>
        </p:nvSpPr>
        <p:spPr>
          <a:xfrm>
            <a:off x="720050" y="359450"/>
            <a:ext cx="3214200" cy="8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grpSp>
        <p:nvGrpSpPr>
          <p:cNvPr id="170" name="Google Shape;170;p6"/>
          <p:cNvGrpSpPr/>
          <p:nvPr/>
        </p:nvGrpSpPr>
        <p:grpSpPr>
          <a:xfrm rot="5400000">
            <a:off x="8186507" y="4182606"/>
            <a:ext cx="627300" cy="1446850"/>
            <a:chOff x="6656382" y="-78921"/>
            <a:chExt cx="627300" cy="1446850"/>
          </a:xfrm>
        </p:grpSpPr>
        <p:sp>
          <p:nvSpPr>
            <p:cNvPr id="171" name="Google Shape;171;p6"/>
            <p:cNvSpPr/>
            <p:nvPr/>
          </p:nvSpPr>
          <p:spPr>
            <a:xfrm>
              <a:off x="6656382" y="13058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6"/>
            <p:cNvSpPr/>
            <p:nvPr/>
          </p:nvSpPr>
          <p:spPr>
            <a:xfrm>
              <a:off x="6656382" y="10288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6"/>
            <p:cNvSpPr/>
            <p:nvPr/>
          </p:nvSpPr>
          <p:spPr>
            <a:xfrm>
              <a:off x="6656382" y="7519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6"/>
            <p:cNvSpPr/>
            <p:nvPr/>
          </p:nvSpPr>
          <p:spPr>
            <a:xfrm>
              <a:off x="6656382" y="4749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6"/>
            <p:cNvSpPr/>
            <p:nvPr/>
          </p:nvSpPr>
          <p:spPr>
            <a:xfrm>
              <a:off x="6656382" y="1980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6"/>
            <p:cNvSpPr/>
            <p:nvPr/>
          </p:nvSpPr>
          <p:spPr>
            <a:xfrm>
              <a:off x="6656382" y="-78921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6"/>
            <p:cNvSpPr/>
            <p:nvPr/>
          </p:nvSpPr>
          <p:spPr>
            <a:xfrm>
              <a:off x="6938982" y="13058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6"/>
            <p:cNvSpPr/>
            <p:nvPr/>
          </p:nvSpPr>
          <p:spPr>
            <a:xfrm>
              <a:off x="6938982" y="10288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6"/>
            <p:cNvSpPr/>
            <p:nvPr/>
          </p:nvSpPr>
          <p:spPr>
            <a:xfrm>
              <a:off x="6938982" y="7519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6"/>
            <p:cNvSpPr/>
            <p:nvPr/>
          </p:nvSpPr>
          <p:spPr>
            <a:xfrm>
              <a:off x="6938982" y="4749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6"/>
            <p:cNvSpPr/>
            <p:nvPr/>
          </p:nvSpPr>
          <p:spPr>
            <a:xfrm>
              <a:off x="6938982" y="1980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6"/>
            <p:cNvSpPr/>
            <p:nvPr/>
          </p:nvSpPr>
          <p:spPr>
            <a:xfrm>
              <a:off x="6938982" y="-78921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6"/>
            <p:cNvSpPr/>
            <p:nvPr/>
          </p:nvSpPr>
          <p:spPr>
            <a:xfrm>
              <a:off x="7221582" y="13058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6"/>
            <p:cNvSpPr/>
            <p:nvPr/>
          </p:nvSpPr>
          <p:spPr>
            <a:xfrm>
              <a:off x="7221582" y="10288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6"/>
            <p:cNvSpPr/>
            <p:nvPr/>
          </p:nvSpPr>
          <p:spPr>
            <a:xfrm>
              <a:off x="7221582" y="7519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6"/>
            <p:cNvSpPr/>
            <p:nvPr/>
          </p:nvSpPr>
          <p:spPr>
            <a:xfrm>
              <a:off x="7221582" y="4749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6"/>
            <p:cNvSpPr/>
            <p:nvPr/>
          </p:nvSpPr>
          <p:spPr>
            <a:xfrm>
              <a:off x="7221582" y="1980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6"/>
            <p:cNvSpPr/>
            <p:nvPr/>
          </p:nvSpPr>
          <p:spPr>
            <a:xfrm>
              <a:off x="7221582" y="-78921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9" name="Google Shape;189;p6"/>
          <p:cNvSpPr/>
          <p:nvPr/>
        </p:nvSpPr>
        <p:spPr>
          <a:xfrm>
            <a:off x="-112925" y="3233575"/>
            <a:ext cx="9360025" cy="1927400"/>
          </a:xfrm>
          <a:custGeom>
            <a:avLst/>
            <a:gdLst/>
            <a:ahLst/>
            <a:cxnLst/>
            <a:rect l="l" t="t" r="r" b="b"/>
            <a:pathLst>
              <a:path w="374401" h="77096" extrusionOk="0">
                <a:moveTo>
                  <a:pt x="0" y="0"/>
                </a:moveTo>
                <a:lnTo>
                  <a:pt x="41826" y="77096"/>
                </a:lnTo>
                <a:lnTo>
                  <a:pt x="374401" y="41826"/>
                </a:lnTo>
              </a:path>
            </a:pathLst>
          </a:custGeom>
          <a:noFill/>
          <a:ln w="1905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2"/>
          <p:cNvSpPr/>
          <p:nvPr/>
        </p:nvSpPr>
        <p:spPr>
          <a:xfrm>
            <a:off x="-68700" y="-52400"/>
            <a:ext cx="3328475" cy="5212300"/>
          </a:xfrm>
          <a:custGeom>
            <a:avLst/>
            <a:gdLst/>
            <a:ahLst/>
            <a:cxnLst/>
            <a:rect l="l" t="t" r="r" b="b"/>
            <a:pathLst>
              <a:path w="133139" h="208492" extrusionOk="0">
                <a:moveTo>
                  <a:pt x="847" y="0"/>
                </a:moveTo>
                <a:lnTo>
                  <a:pt x="133139" y="128058"/>
                </a:lnTo>
                <a:lnTo>
                  <a:pt x="115359" y="171450"/>
                </a:lnTo>
                <a:lnTo>
                  <a:pt x="0" y="208492"/>
                </a:lnTo>
              </a:path>
            </a:pathLst>
          </a:custGeom>
          <a:noFill/>
          <a:ln w="1905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83" name="Google Shape;283;p12"/>
          <p:cNvSpPr/>
          <p:nvPr/>
        </p:nvSpPr>
        <p:spPr>
          <a:xfrm>
            <a:off x="7069775" y="0"/>
            <a:ext cx="2074200" cy="51435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12"/>
          <p:cNvSpPr txBox="1">
            <a:spLocks noGrp="1"/>
          </p:cNvSpPr>
          <p:nvPr>
            <p:ph type="ctrTitle"/>
          </p:nvPr>
        </p:nvSpPr>
        <p:spPr>
          <a:xfrm>
            <a:off x="2271096" y="670575"/>
            <a:ext cx="46311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85" name="Google Shape;285;p12"/>
          <p:cNvSpPr txBox="1">
            <a:spLocks noGrp="1"/>
          </p:cNvSpPr>
          <p:nvPr>
            <p:ph type="title" idx="2" hasCustomPrompt="1"/>
          </p:nvPr>
        </p:nvSpPr>
        <p:spPr>
          <a:xfrm>
            <a:off x="6541575" y="643275"/>
            <a:ext cx="1770600" cy="900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600"/>
              <a:buNone/>
              <a:defRPr sz="6000" b="0">
                <a:solidFill>
                  <a:srgbClr val="F3F3F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86" name="Google Shape;286;p12"/>
          <p:cNvSpPr txBox="1">
            <a:spLocks noGrp="1"/>
          </p:cNvSpPr>
          <p:nvPr>
            <p:ph type="ctrTitle" idx="3"/>
          </p:nvPr>
        </p:nvSpPr>
        <p:spPr>
          <a:xfrm>
            <a:off x="2271096" y="1712750"/>
            <a:ext cx="46311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87" name="Google Shape;287;p12"/>
          <p:cNvSpPr txBox="1">
            <a:spLocks noGrp="1"/>
          </p:cNvSpPr>
          <p:nvPr>
            <p:ph type="title" idx="4" hasCustomPrompt="1"/>
          </p:nvPr>
        </p:nvSpPr>
        <p:spPr>
          <a:xfrm>
            <a:off x="6541575" y="1685436"/>
            <a:ext cx="1770600" cy="900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600"/>
              <a:buNone/>
              <a:defRPr sz="6000" b="0">
                <a:solidFill>
                  <a:srgbClr val="F3F3F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88" name="Google Shape;288;p12"/>
          <p:cNvSpPr txBox="1">
            <a:spLocks noGrp="1"/>
          </p:cNvSpPr>
          <p:nvPr>
            <p:ph type="ctrTitle" idx="5"/>
          </p:nvPr>
        </p:nvSpPr>
        <p:spPr>
          <a:xfrm>
            <a:off x="2271096" y="2754925"/>
            <a:ext cx="46311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89" name="Google Shape;289;p12"/>
          <p:cNvSpPr txBox="1">
            <a:spLocks noGrp="1"/>
          </p:cNvSpPr>
          <p:nvPr>
            <p:ph type="title" idx="6" hasCustomPrompt="1"/>
          </p:nvPr>
        </p:nvSpPr>
        <p:spPr>
          <a:xfrm>
            <a:off x="6541575" y="2727590"/>
            <a:ext cx="1770600" cy="900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600"/>
              <a:buNone/>
              <a:defRPr sz="6000" b="0">
                <a:solidFill>
                  <a:srgbClr val="F3F3F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90" name="Google Shape;290;p12"/>
          <p:cNvSpPr txBox="1">
            <a:spLocks noGrp="1"/>
          </p:cNvSpPr>
          <p:nvPr>
            <p:ph type="ctrTitle" idx="7"/>
          </p:nvPr>
        </p:nvSpPr>
        <p:spPr>
          <a:xfrm>
            <a:off x="2271142" y="3797100"/>
            <a:ext cx="4631100" cy="58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91" name="Google Shape;291;p12"/>
          <p:cNvSpPr txBox="1">
            <a:spLocks noGrp="1"/>
          </p:cNvSpPr>
          <p:nvPr>
            <p:ph type="title" idx="8" hasCustomPrompt="1"/>
          </p:nvPr>
        </p:nvSpPr>
        <p:spPr>
          <a:xfrm>
            <a:off x="6541575" y="3774175"/>
            <a:ext cx="1770600" cy="900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600"/>
              <a:buNone/>
              <a:defRPr sz="6000" b="0">
                <a:solidFill>
                  <a:srgbClr val="F3F3F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92" name="Google Shape;292;p12"/>
          <p:cNvSpPr txBox="1">
            <a:spLocks noGrp="1"/>
          </p:cNvSpPr>
          <p:nvPr>
            <p:ph type="subTitle" idx="1"/>
          </p:nvPr>
        </p:nvSpPr>
        <p:spPr>
          <a:xfrm flipH="1">
            <a:off x="2640750" y="4165950"/>
            <a:ext cx="4261500" cy="43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3" name="Google Shape;293;p12"/>
          <p:cNvSpPr txBox="1">
            <a:spLocks noGrp="1"/>
          </p:cNvSpPr>
          <p:nvPr>
            <p:ph type="subTitle" idx="9"/>
          </p:nvPr>
        </p:nvSpPr>
        <p:spPr>
          <a:xfrm flipH="1">
            <a:off x="2640676" y="3127425"/>
            <a:ext cx="4261500" cy="43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4" name="Google Shape;294;p12"/>
          <p:cNvSpPr txBox="1">
            <a:spLocks noGrp="1"/>
          </p:cNvSpPr>
          <p:nvPr>
            <p:ph type="subTitle" idx="13"/>
          </p:nvPr>
        </p:nvSpPr>
        <p:spPr>
          <a:xfrm flipH="1">
            <a:off x="2640750" y="2081100"/>
            <a:ext cx="4261500" cy="43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5" name="Google Shape;295;p12"/>
          <p:cNvSpPr txBox="1">
            <a:spLocks noGrp="1"/>
          </p:cNvSpPr>
          <p:nvPr>
            <p:ph type="subTitle" idx="14"/>
          </p:nvPr>
        </p:nvSpPr>
        <p:spPr>
          <a:xfrm flipH="1">
            <a:off x="2640750" y="1034775"/>
            <a:ext cx="4261500" cy="43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long list">
  <p:cSld name="CUSTOM_8">
    <p:bg>
      <p:bgPr>
        <a:solidFill>
          <a:srgbClr val="434343"/>
        </a:solidFill>
        <a:effectLst/>
      </p:bgPr>
    </p:bg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13"/>
          <p:cNvSpPr txBox="1">
            <a:spLocks noGrp="1"/>
          </p:cNvSpPr>
          <p:nvPr>
            <p:ph type="body" idx="1"/>
          </p:nvPr>
        </p:nvSpPr>
        <p:spPr>
          <a:xfrm>
            <a:off x="720050" y="1426225"/>
            <a:ext cx="7703700" cy="311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AutoNum type="arabicPeriod"/>
              <a:defRPr sz="1200">
                <a:solidFill>
                  <a:srgbClr val="F3F3F3"/>
                </a:solidFill>
              </a:defRPr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Muli Regular"/>
              <a:buAutoNum type="alphaLcPeriod"/>
              <a:defRPr>
                <a:solidFill>
                  <a:srgbClr val="F3F3F3"/>
                </a:solidFill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Muli Regular"/>
              <a:buAutoNum type="romanLcPeriod"/>
              <a:defRPr>
                <a:solidFill>
                  <a:srgbClr val="F3F3F3"/>
                </a:solidFill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Muli Regular"/>
              <a:buAutoNum type="arabicPeriod"/>
              <a:defRPr>
                <a:solidFill>
                  <a:srgbClr val="F3F3F3"/>
                </a:solidFill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Muli Regular"/>
              <a:buAutoNum type="alphaLcPeriod"/>
              <a:defRPr>
                <a:solidFill>
                  <a:srgbClr val="F3F3F3"/>
                </a:solidFill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Muli Regular"/>
              <a:buAutoNum type="romanLcPeriod"/>
              <a:defRPr>
                <a:solidFill>
                  <a:srgbClr val="F3F3F3"/>
                </a:solidFill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Muli Regular"/>
              <a:buAutoNum type="arabicPeriod"/>
              <a:defRPr>
                <a:solidFill>
                  <a:srgbClr val="F3F3F3"/>
                </a:solidFill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Muli Regular"/>
              <a:buAutoNum type="alphaLcPeriod"/>
              <a:defRPr>
                <a:solidFill>
                  <a:srgbClr val="F3F3F3"/>
                </a:solidFill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rgbClr val="F3F3F3"/>
              </a:buClr>
              <a:buSzPts val="1100"/>
              <a:buFont typeface="Muli Regular"/>
              <a:buAutoNum type="romanLcPeriod"/>
              <a:defRPr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298" name="Google Shape;298;p13"/>
          <p:cNvSpPr txBox="1">
            <a:spLocks noGrp="1"/>
          </p:cNvSpPr>
          <p:nvPr>
            <p:ph type="ctrTitle"/>
          </p:nvPr>
        </p:nvSpPr>
        <p:spPr>
          <a:xfrm>
            <a:off x="720050" y="359450"/>
            <a:ext cx="3214200" cy="8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 b="0">
                <a:solidFill>
                  <a:srgbClr val="F3F3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design 1">
  <p:cSld name="TITLE_ONLY_2"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16"/>
          <p:cNvSpPr txBox="1">
            <a:spLocks noGrp="1"/>
          </p:cNvSpPr>
          <p:nvPr>
            <p:ph type="ctrTitle"/>
          </p:nvPr>
        </p:nvSpPr>
        <p:spPr>
          <a:xfrm>
            <a:off x="720050" y="359450"/>
            <a:ext cx="3214200" cy="8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grpSp>
        <p:nvGrpSpPr>
          <p:cNvPr id="326" name="Google Shape;326;p16"/>
          <p:cNvGrpSpPr/>
          <p:nvPr/>
        </p:nvGrpSpPr>
        <p:grpSpPr>
          <a:xfrm rot="5400000">
            <a:off x="8186507" y="4182606"/>
            <a:ext cx="627300" cy="1446850"/>
            <a:chOff x="6656382" y="-78921"/>
            <a:chExt cx="627300" cy="1446850"/>
          </a:xfrm>
        </p:grpSpPr>
        <p:sp>
          <p:nvSpPr>
            <p:cNvPr id="327" name="Google Shape;327;p16"/>
            <p:cNvSpPr/>
            <p:nvPr/>
          </p:nvSpPr>
          <p:spPr>
            <a:xfrm>
              <a:off x="6656382" y="13058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16"/>
            <p:cNvSpPr/>
            <p:nvPr/>
          </p:nvSpPr>
          <p:spPr>
            <a:xfrm>
              <a:off x="6656382" y="10288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16"/>
            <p:cNvSpPr/>
            <p:nvPr/>
          </p:nvSpPr>
          <p:spPr>
            <a:xfrm>
              <a:off x="6656382" y="7519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16"/>
            <p:cNvSpPr/>
            <p:nvPr/>
          </p:nvSpPr>
          <p:spPr>
            <a:xfrm>
              <a:off x="6656382" y="4749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16"/>
            <p:cNvSpPr/>
            <p:nvPr/>
          </p:nvSpPr>
          <p:spPr>
            <a:xfrm>
              <a:off x="6656382" y="1980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16"/>
            <p:cNvSpPr/>
            <p:nvPr/>
          </p:nvSpPr>
          <p:spPr>
            <a:xfrm>
              <a:off x="6656382" y="-78921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16"/>
            <p:cNvSpPr/>
            <p:nvPr/>
          </p:nvSpPr>
          <p:spPr>
            <a:xfrm>
              <a:off x="6938982" y="13058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16"/>
            <p:cNvSpPr/>
            <p:nvPr/>
          </p:nvSpPr>
          <p:spPr>
            <a:xfrm>
              <a:off x="6938982" y="10288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16"/>
            <p:cNvSpPr/>
            <p:nvPr/>
          </p:nvSpPr>
          <p:spPr>
            <a:xfrm>
              <a:off x="6938982" y="7519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16"/>
            <p:cNvSpPr/>
            <p:nvPr/>
          </p:nvSpPr>
          <p:spPr>
            <a:xfrm>
              <a:off x="6938982" y="4749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16"/>
            <p:cNvSpPr/>
            <p:nvPr/>
          </p:nvSpPr>
          <p:spPr>
            <a:xfrm>
              <a:off x="6938982" y="1980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16"/>
            <p:cNvSpPr/>
            <p:nvPr/>
          </p:nvSpPr>
          <p:spPr>
            <a:xfrm>
              <a:off x="6938982" y="-78921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16"/>
            <p:cNvSpPr/>
            <p:nvPr/>
          </p:nvSpPr>
          <p:spPr>
            <a:xfrm>
              <a:off x="7221582" y="13058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16"/>
            <p:cNvSpPr/>
            <p:nvPr/>
          </p:nvSpPr>
          <p:spPr>
            <a:xfrm>
              <a:off x="7221582" y="10288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16"/>
            <p:cNvSpPr/>
            <p:nvPr/>
          </p:nvSpPr>
          <p:spPr>
            <a:xfrm>
              <a:off x="7221582" y="7519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16"/>
            <p:cNvSpPr/>
            <p:nvPr/>
          </p:nvSpPr>
          <p:spPr>
            <a:xfrm>
              <a:off x="7221582" y="4749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16"/>
            <p:cNvSpPr/>
            <p:nvPr/>
          </p:nvSpPr>
          <p:spPr>
            <a:xfrm>
              <a:off x="7221582" y="1980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16"/>
            <p:cNvSpPr/>
            <p:nvPr/>
          </p:nvSpPr>
          <p:spPr>
            <a:xfrm>
              <a:off x="7221582" y="-78921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5" name="Google Shape;345;p16"/>
          <p:cNvSpPr/>
          <p:nvPr/>
        </p:nvSpPr>
        <p:spPr>
          <a:xfrm>
            <a:off x="-112925" y="3233575"/>
            <a:ext cx="9360025" cy="1927400"/>
          </a:xfrm>
          <a:custGeom>
            <a:avLst/>
            <a:gdLst/>
            <a:ahLst/>
            <a:cxnLst/>
            <a:rect l="l" t="t" r="r" b="b"/>
            <a:pathLst>
              <a:path w="374401" h="77096" extrusionOk="0">
                <a:moveTo>
                  <a:pt x="0" y="0"/>
                </a:moveTo>
                <a:lnTo>
                  <a:pt x="41826" y="77096"/>
                </a:lnTo>
                <a:lnTo>
                  <a:pt x="374401" y="41826"/>
                </a:lnTo>
              </a:path>
            </a:pathLst>
          </a:custGeom>
          <a:noFill/>
          <a:ln w="1905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ONE_COLUMN_TEXT_1"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24"/>
          <p:cNvSpPr/>
          <p:nvPr/>
        </p:nvSpPr>
        <p:spPr>
          <a:xfrm>
            <a:off x="0" y="0"/>
            <a:ext cx="4994400" cy="51435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24"/>
          <p:cNvSpPr txBox="1">
            <a:spLocks noGrp="1"/>
          </p:cNvSpPr>
          <p:nvPr>
            <p:ph type="ctrTitle"/>
          </p:nvPr>
        </p:nvSpPr>
        <p:spPr>
          <a:xfrm>
            <a:off x="720000" y="1134000"/>
            <a:ext cx="3304200" cy="155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0">
                <a:solidFill>
                  <a:srgbClr val="F3F3F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58" name="Google Shape;458;p24"/>
          <p:cNvSpPr txBox="1">
            <a:spLocks noGrp="1"/>
          </p:cNvSpPr>
          <p:nvPr>
            <p:ph type="subTitle" idx="1"/>
          </p:nvPr>
        </p:nvSpPr>
        <p:spPr>
          <a:xfrm>
            <a:off x="720000" y="2828400"/>
            <a:ext cx="3181800" cy="169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5"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28"/>
          <p:cNvSpPr/>
          <p:nvPr/>
        </p:nvSpPr>
        <p:spPr>
          <a:xfrm flipH="1">
            <a:off x="682650" y="-95500"/>
            <a:ext cx="8461350" cy="5256550"/>
          </a:xfrm>
          <a:custGeom>
            <a:avLst/>
            <a:gdLst/>
            <a:ahLst/>
            <a:cxnLst/>
            <a:rect l="l" t="t" r="r" b="b"/>
            <a:pathLst>
              <a:path w="338454" h="210262" extrusionOk="0">
                <a:moveTo>
                  <a:pt x="266558" y="0"/>
                </a:moveTo>
                <a:lnTo>
                  <a:pt x="338454" y="106940"/>
                </a:lnTo>
                <a:lnTo>
                  <a:pt x="310419" y="210262"/>
                </a:lnTo>
                <a:lnTo>
                  <a:pt x="0" y="196245"/>
                </a:lnTo>
              </a:path>
            </a:pathLst>
          </a:custGeom>
          <a:noFill/>
          <a:ln w="1905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73" name="Google Shape;473;p28"/>
          <p:cNvSpPr txBox="1">
            <a:spLocks noGrp="1"/>
          </p:cNvSpPr>
          <p:nvPr>
            <p:ph type="title"/>
          </p:nvPr>
        </p:nvSpPr>
        <p:spPr>
          <a:xfrm>
            <a:off x="2912675" y="822175"/>
            <a:ext cx="5511300" cy="138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72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 b="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 b="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 b="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 b="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 b="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 b="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 b="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 b="0"/>
            </a:lvl9pPr>
          </a:lstStyle>
          <a:p>
            <a:endParaRPr/>
          </a:p>
        </p:txBody>
      </p:sp>
      <p:sp>
        <p:nvSpPr>
          <p:cNvPr id="474" name="Google Shape;474;p28"/>
          <p:cNvSpPr txBox="1">
            <a:spLocks noGrp="1"/>
          </p:cNvSpPr>
          <p:nvPr>
            <p:ph type="subTitle" idx="1"/>
          </p:nvPr>
        </p:nvSpPr>
        <p:spPr>
          <a:xfrm>
            <a:off x="4101300" y="2647550"/>
            <a:ext cx="4322700" cy="161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75" name="Google Shape;475;p28"/>
          <p:cNvSpPr txBox="1"/>
          <p:nvPr/>
        </p:nvSpPr>
        <p:spPr>
          <a:xfrm>
            <a:off x="4928375" y="3971800"/>
            <a:ext cx="3495900" cy="5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CREDITS</a:t>
            </a:r>
            <a:r>
              <a:rPr lang="en" sz="10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: This presentation template was created by </a:t>
            </a:r>
            <a:r>
              <a:rPr lang="en" sz="1000" b="1">
                <a:solidFill>
                  <a:srgbClr val="434343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2"/>
              </a:rPr>
              <a:t>Slidesgo</a:t>
            </a:r>
            <a:r>
              <a:rPr lang="en" sz="10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including icons by </a:t>
            </a:r>
            <a:r>
              <a:rPr lang="en" sz="1000" b="1">
                <a:solidFill>
                  <a:srgbClr val="434343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3"/>
              </a:rPr>
              <a:t>Flaticon</a:t>
            </a:r>
            <a:r>
              <a:rPr lang="en" sz="10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and infographics &amp; images by </a:t>
            </a:r>
            <a:r>
              <a:rPr lang="en" sz="1000" b="1">
                <a:solidFill>
                  <a:srgbClr val="434343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4"/>
              </a:rPr>
              <a:t>Freepik</a:t>
            </a:r>
            <a:endParaRPr b="1">
              <a:solidFill>
                <a:srgbClr val="43434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0" lvl="0" indent="0" algn="r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endParaRPr sz="1000">
              <a:solidFill>
                <a:srgbClr val="43434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">
  <p:cSld name="CUSTOM_9_1_1_1"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F3F3F3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Barlow Semi Condensed SemiBold"/>
              <a:buNone/>
              <a:defRPr sz="2800">
                <a:solidFill>
                  <a:srgbClr val="43434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Barlow Semi Condensed"/>
              <a:buNone/>
              <a:defRPr sz="2800" b="1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Barlow Semi Condensed"/>
              <a:buNone/>
              <a:defRPr sz="2800" b="1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Barlow Semi Condensed"/>
              <a:buNone/>
              <a:defRPr sz="2800" b="1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Barlow Semi Condensed"/>
              <a:buNone/>
              <a:defRPr sz="2800" b="1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Barlow Semi Condensed"/>
              <a:buNone/>
              <a:defRPr sz="2800" b="1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Barlow Semi Condensed"/>
              <a:buNone/>
              <a:defRPr sz="2800" b="1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Barlow Semi Condensed"/>
              <a:buNone/>
              <a:defRPr sz="2800" b="1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Barlow Semi Condensed"/>
              <a:buNone/>
              <a:defRPr sz="2800" b="1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Char char="●"/>
              <a:defRPr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Char char="○"/>
              <a:defRPr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Char char="■"/>
              <a:defRPr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Char char="●"/>
              <a:defRPr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Char char="○"/>
              <a:defRPr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Char char="■"/>
              <a:defRPr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Char char="●"/>
              <a:defRPr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Char char="○"/>
              <a:defRPr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Font typeface="Roboto Condensed Light"/>
              <a:buChar char="■"/>
              <a:defRPr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8" r:id="rId4"/>
    <p:sldLayoutId id="2147483659" r:id="rId5"/>
    <p:sldLayoutId id="2147483662" r:id="rId6"/>
    <p:sldLayoutId id="2147483670" r:id="rId7"/>
    <p:sldLayoutId id="2147483674" r:id="rId8"/>
    <p:sldLayoutId id="2147483675" r:id="rId9"/>
    <p:sldLayoutId id="2147483676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vinodsblog.com/2018/10/15/everything-you-need-to-know-about-convolutional-neural-networks/" TargetMode="External"/><Relationship Id="rId7" Type="http://schemas.openxmlformats.org/officeDocument/2006/relationships/hyperlink" Target="https://www.metmuseum.org/toah/hd/roma/hd_roma.htm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www.metmuseum.org/toah/hd/imml/hd_imml.htm" TargetMode="External"/><Relationship Id="rId5" Type="http://schemas.openxmlformats.org/officeDocument/2006/relationships/hyperlink" Target="https://www.tate.org.uk/art/art-terms/i/impressionism" TargetMode="External"/><Relationship Id="rId4" Type="http://schemas.openxmlformats.org/officeDocument/2006/relationships/hyperlink" Target="https://www.tate.org.uk/art/art-terms/r/romanticismdesk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microsoft.com/office/2007/relationships/hdphoto" Target="../media/hdphoto2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microsoft.com/office/2007/relationships/hdphoto" Target="../media/hdphoto3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33"/>
          <p:cNvSpPr txBox="1">
            <a:spLocks noGrp="1"/>
          </p:cNvSpPr>
          <p:nvPr>
            <p:ph type="ctrTitle"/>
          </p:nvPr>
        </p:nvSpPr>
        <p:spPr>
          <a:xfrm>
            <a:off x="1728149" y="1894050"/>
            <a:ext cx="5912365" cy="90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CLASSIFYING ARTISTIC STYLES</a:t>
            </a:r>
            <a:endParaRPr dirty="0">
              <a:latin typeface="Bahiana"/>
              <a:ea typeface="Bahiana"/>
              <a:cs typeface="Bahiana"/>
              <a:sym typeface="Bahiana"/>
            </a:endParaRPr>
          </a:p>
        </p:txBody>
      </p:sp>
      <p:sp>
        <p:nvSpPr>
          <p:cNvPr id="487" name="Google Shape;487;p33"/>
          <p:cNvSpPr txBox="1">
            <a:spLocks noGrp="1"/>
          </p:cNvSpPr>
          <p:nvPr>
            <p:ph type="subTitle" idx="1"/>
          </p:nvPr>
        </p:nvSpPr>
        <p:spPr>
          <a:xfrm>
            <a:off x="1728150" y="2671650"/>
            <a:ext cx="56877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/>
              <a:t>Ana Petronijevic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46"/>
          <p:cNvSpPr txBox="1">
            <a:spLocks noGrp="1"/>
          </p:cNvSpPr>
          <p:nvPr>
            <p:ph type="ctrTitle"/>
          </p:nvPr>
        </p:nvSpPr>
        <p:spPr>
          <a:xfrm>
            <a:off x="720050" y="359450"/>
            <a:ext cx="3214200" cy="8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ACCURACY SCORE</a:t>
            </a:r>
            <a:endParaRPr sz="2400" dirty="0"/>
          </a:p>
        </p:txBody>
      </p:sp>
      <p:cxnSp>
        <p:nvCxnSpPr>
          <p:cNvPr id="644" name="Google Shape;644;p46"/>
          <p:cNvCxnSpPr/>
          <p:nvPr/>
        </p:nvCxnSpPr>
        <p:spPr>
          <a:xfrm>
            <a:off x="725000" y="2836100"/>
            <a:ext cx="8442600" cy="0"/>
          </a:xfrm>
          <a:prstGeom prst="straightConnector1">
            <a:avLst/>
          </a:prstGeom>
          <a:noFill/>
          <a:ln w="19050" cap="flat" cmpd="sng">
            <a:solidFill>
              <a:srgbClr val="434343"/>
            </a:solidFill>
            <a:prstDash val="solid"/>
            <a:round/>
            <a:headEnd type="diamond" w="med" len="med"/>
            <a:tailEnd type="none" w="med" len="med"/>
          </a:ln>
        </p:spPr>
      </p:cxnSp>
      <p:sp>
        <p:nvSpPr>
          <p:cNvPr id="645" name="Google Shape;645;p46"/>
          <p:cNvSpPr/>
          <p:nvPr/>
        </p:nvSpPr>
        <p:spPr>
          <a:xfrm>
            <a:off x="2572810" y="1534927"/>
            <a:ext cx="784380" cy="772471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F3F3F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rPr>
              <a:t>78.86%</a:t>
            </a:r>
            <a:endParaRPr sz="2000" dirty="0">
              <a:solidFill>
                <a:srgbClr val="F3F3F3"/>
              </a:solidFill>
              <a:latin typeface="Barlow Semi Condensed SemiBold"/>
              <a:ea typeface="Barlow Semi Condensed SemiBold"/>
              <a:cs typeface="Barlow Semi Condensed SemiBold"/>
              <a:sym typeface="Barlow Semi Condensed SemiBold"/>
            </a:endParaRPr>
          </a:p>
        </p:txBody>
      </p:sp>
      <p:sp>
        <p:nvSpPr>
          <p:cNvPr id="647" name="Google Shape;647;p46"/>
          <p:cNvSpPr txBox="1"/>
          <p:nvPr/>
        </p:nvSpPr>
        <p:spPr>
          <a:xfrm>
            <a:off x="1622200" y="3052732"/>
            <a:ext cx="2685600" cy="10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22860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Training Accuracy</a:t>
            </a:r>
            <a:endParaRPr dirty="0">
              <a:solidFill>
                <a:srgbClr val="43434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648" name="Google Shape;648;p46"/>
          <p:cNvSpPr txBox="1"/>
          <p:nvPr/>
        </p:nvSpPr>
        <p:spPr>
          <a:xfrm>
            <a:off x="4836200" y="1470959"/>
            <a:ext cx="2685600" cy="10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Testing Accuracy</a:t>
            </a:r>
            <a:endParaRPr dirty="0">
              <a:solidFill>
                <a:srgbClr val="43434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cxnSp>
        <p:nvCxnSpPr>
          <p:cNvPr id="649" name="Google Shape;649;p46"/>
          <p:cNvCxnSpPr>
            <a:cxnSpLocks/>
            <a:stCxn id="645" idx="2"/>
            <a:endCxn id="647" idx="0"/>
          </p:cNvCxnSpPr>
          <p:nvPr/>
        </p:nvCxnSpPr>
        <p:spPr>
          <a:xfrm>
            <a:off x="2965000" y="2307398"/>
            <a:ext cx="0" cy="745334"/>
          </a:xfrm>
          <a:prstGeom prst="straightConnector1">
            <a:avLst/>
          </a:prstGeom>
          <a:noFill/>
          <a:ln w="19050" cap="flat" cmpd="sng">
            <a:solidFill>
              <a:srgbClr val="434343"/>
            </a:solidFill>
            <a:prstDash val="solid"/>
            <a:round/>
            <a:headEnd type="none" w="med" len="med"/>
            <a:tailEnd type="diamond" w="med" len="med"/>
          </a:ln>
        </p:spPr>
      </p:cxnSp>
      <p:cxnSp>
        <p:nvCxnSpPr>
          <p:cNvPr id="650" name="Google Shape;650;p46"/>
          <p:cNvCxnSpPr>
            <a:cxnSpLocks/>
            <a:stCxn id="16" idx="0"/>
            <a:endCxn id="648" idx="2"/>
          </p:cNvCxnSpPr>
          <p:nvPr/>
        </p:nvCxnSpPr>
        <p:spPr>
          <a:xfrm flipV="1">
            <a:off x="6179000" y="2566559"/>
            <a:ext cx="0" cy="834813"/>
          </a:xfrm>
          <a:prstGeom prst="straightConnector1">
            <a:avLst/>
          </a:prstGeom>
          <a:noFill/>
          <a:ln w="19050" cap="flat" cmpd="sng">
            <a:solidFill>
              <a:srgbClr val="434343"/>
            </a:solidFill>
            <a:prstDash val="solid"/>
            <a:round/>
            <a:headEnd type="none" w="med" len="med"/>
            <a:tailEnd type="diamond" w="med" len="med"/>
          </a:ln>
        </p:spPr>
      </p:cxnSp>
      <p:sp>
        <p:nvSpPr>
          <p:cNvPr id="16" name="Google Shape;645;p46">
            <a:extLst>
              <a:ext uri="{FF2B5EF4-FFF2-40B4-BE49-F238E27FC236}">
                <a16:creationId xmlns:a16="http://schemas.microsoft.com/office/drawing/2014/main" id="{D704844F-5403-44AB-BFA0-B6A92912F890}"/>
              </a:ext>
            </a:extLst>
          </p:cNvPr>
          <p:cNvSpPr/>
          <p:nvPr/>
        </p:nvSpPr>
        <p:spPr>
          <a:xfrm>
            <a:off x="5786810" y="3401372"/>
            <a:ext cx="784380" cy="735901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F3F3F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rPr>
              <a:t>78.88%</a:t>
            </a:r>
            <a:endParaRPr sz="2000" dirty="0">
              <a:solidFill>
                <a:srgbClr val="F3F3F3"/>
              </a:solidFill>
              <a:latin typeface="Barlow Semi Condensed SemiBold"/>
              <a:ea typeface="Barlow Semi Condensed SemiBold"/>
              <a:cs typeface="Barlow Semi Condensed SemiBold"/>
              <a:sym typeface="Barlow Semi Condensed SemiBold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42"/>
          <p:cNvSpPr txBox="1">
            <a:spLocks noGrp="1"/>
          </p:cNvSpPr>
          <p:nvPr>
            <p:ph type="ctrTitle"/>
          </p:nvPr>
        </p:nvSpPr>
        <p:spPr>
          <a:xfrm>
            <a:off x="3129092" y="110792"/>
            <a:ext cx="3304200" cy="51110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CONFUSION </a:t>
            </a:r>
            <a:r>
              <a:rPr lang="en-US" dirty="0">
                <a:solidFill>
                  <a:srgbClr val="434343"/>
                </a:solidFill>
              </a:rPr>
              <a:t>MATRIX</a:t>
            </a:r>
            <a:endParaRPr dirty="0">
              <a:solidFill>
                <a:srgbClr val="434343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E05A41-9AB2-4061-AF1F-91DE7A44A0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0641" y="779793"/>
            <a:ext cx="4204751" cy="4208626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9A063E57-A13E-4BC2-8CE5-DBA7F6198B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96146" y="924737"/>
            <a:ext cx="1363777" cy="389584"/>
          </a:xfrm>
        </p:spPr>
        <p:txBody>
          <a:bodyPr/>
          <a:lstStyle/>
          <a:p>
            <a:r>
              <a:rPr lang="en-US" dirty="0"/>
              <a:t>True Negatives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8369C576-82CA-4D28-841A-6E29AC6E160C}"/>
              </a:ext>
            </a:extLst>
          </p:cNvPr>
          <p:cNvSpPr txBox="1">
            <a:spLocks/>
          </p:cNvSpPr>
          <p:nvPr/>
        </p:nvSpPr>
        <p:spPr>
          <a:xfrm>
            <a:off x="5195769" y="924737"/>
            <a:ext cx="1363777" cy="389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r>
              <a:rPr lang="en-US" dirty="0">
                <a:solidFill>
                  <a:srgbClr val="434343"/>
                </a:solidFill>
              </a:rPr>
              <a:t>False Positives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11A85B46-D250-4B37-98CB-AC8C111BED71}"/>
              </a:ext>
            </a:extLst>
          </p:cNvPr>
          <p:cNvSpPr txBox="1">
            <a:spLocks/>
          </p:cNvSpPr>
          <p:nvPr/>
        </p:nvSpPr>
        <p:spPr>
          <a:xfrm>
            <a:off x="3296146" y="2985861"/>
            <a:ext cx="1478077" cy="389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r>
              <a:rPr lang="en-US" dirty="0"/>
              <a:t>False Negatives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D91AC780-F4C6-4AD3-A051-2EE0F30FDB10}"/>
              </a:ext>
            </a:extLst>
          </p:cNvPr>
          <p:cNvSpPr txBox="1">
            <a:spLocks/>
          </p:cNvSpPr>
          <p:nvPr/>
        </p:nvSpPr>
        <p:spPr>
          <a:xfrm>
            <a:off x="5179728" y="2956578"/>
            <a:ext cx="1363777" cy="389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r>
              <a:rPr lang="en-US" dirty="0">
                <a:solidFill>
                  <a:srgbClr val="434343"/>
                </a:solidFill>
              </a:rPr>
              <a:t>True Positives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F0810522-C163-49B6-A1C1-2B4BCDB34857}"/>
              </a:ext>
            </a:extLst>
          </p:cNvPr>
          <p:cNvSpPr txBox="1">
            <a:spLocks/>
          </p:cNvSpPr>
          <p:nvPr/>
        </p:nvSpPr>
        <p:spPr>
          <a:xfrm>
            <a:off x="3612668" y="1688035"/>
            <a:ext cx="730732" cy="389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r>
              <a:rPr lang="en-US" b="1" dirty="0"/>
              <a:t>1896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D01C455F-582D-457E-A241-4E7D1F78DAF3}"/>
              </a:ext>
            </a:extLst>
          </p:cNvPr>
          <p:cNvSpPr txBox="1">
            <a:spLocks/>
          </p:cNvSpPr>
          <p:nvPr/>
        </p:nvSpPr>
        <p:spPr>
          <a:xfrm>
            <a:off x="5512291" y="1688035"/>
            <a:ext cx="730732" cy="389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r>
              <a:rPr lang="en-US" b="1" dirty="0">
                <a:solidFill>
                  <a:srgbClr val="434343"/>
                </a:solidFill>
              </a:rPr>
              <a:t>964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ABD9A2DC-30EC-4570-8B28-533DFC8306AD}"/>
              </a:ext>
            </a:extLst>
          </p:cNvPr>
          <p:cNvSpPr txBox="1">
            <a:spLocks/>
          </p:cNvSpPr>
          <p:nvPr/>
        </p:nvSpPr>
        <p:spPr>
          <a:xfrm>
            <a:off x="3612668" y="3792348"/>
            <a:ext cx="730732" cy="389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r>
              <a:rPr lang="en-US" b="1" dirty="0"/>
              <a:t>1383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5B4C7E6B-8055-4F94-A92F-42CBC6583CD5}"/>
              </a:ext>
            </a:extLst>
          </p:cNvPr>
          <p:cNvSpPr txBox="1">
            <a:spLocks/>
          </p:cNvSpPr>
          <p:nvPr/>
        </p:nvSpPr>
        <p:spPr>
          <a:xfrm>
            <a:off x="5496250" y="3792348"/>
            <a:ext cx="730732" cy="389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r>
              <a:rPr lang="en-US" b="1" dirty="0">
                <a:solidFill>
                  <a:srgbClr val="434343"/>
                </a:solidFill>
              </a:rPr>
              <a:t>739</a:t>
            </a:r>
          </a:p>
        </p:txBody>
      </p:sp>
    </p:spTree>
    <p:extLst>
      <p:ext uri="{BB962C8B-B14F-4D97-AF65-F5344CB8AC3E}">
        <p14:creationId xmlns:p14="http://schemas.microsoft.com/office/powerpoint/2010/main" val="1788595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633;p45">
            <a:extLst>
              <a:ext uri="{FF2B5EF4-FFF2-40B4-BE49-F238E27FC236}">
                <a16:creationId xmlns:a16="http://schemas.microsoft.com/office/drawing/2014/main" id="{6C7EE4BF-5934-4209-985F-76BD5C637CA3}"/>
              </a:ext>
            </a:extLst>
          </p:cNvPr>
          <p:cNvSpPr/>
          <p:nvPr/>
        </p:nvSpPr>
        <p:spPr>
          <a:xfrm>
            <a:off x="2217049" y="312993"/>
            <a:ext cx="4709902" cy="4517514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266" name="Picture 2" descr="Image result for art puns">
            <a:extLst>
              <a:ext uri="{FF2B5EF4-FFF2-40B4-BE49-F238E27FC236}">
                <a16:creationId xmlns:a16="http://schemas.microsoft.com/office/drawing/2014/main" id="{00D27CF8-A635-4722-8AD9-DDD1D27736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9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6848" y="536598"/>
            <a:ext cx="4070304" cy="4070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32471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42"/>
          <p:cNvSpPr txBox="1">
            <a:spLocks noGrp="1"/>
          </p:cNvSpPr>
          <p:nvPr>
            <p:ph type="ctrTitle"/>
          </p:nvPr>
        </p:nvSpPr>
        <p:spPr>
          <a:xfrm>
            <a:off x="2788439" y="255272"/>
            <a:ext cx="2216631" cy="51110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PREDICTIONS</a:t>
            </a:r>
            <a:endParaRPr dirty="0"/>
          </a:p>
        </p:txBody>
      </p:sp>
      <p:sp>
        <p:nvSpPr>
          <p:cNvPr id="16" name="Google Shape;635;p45">
            <a:extLst>
              <a:ext uri="{FF2B5EF4-FFF2-40B4-BE49-F238E27FC236}">
                <a16:creationId xmlns:a16="http://schemas.microsoft.com/office/drawing/2014/main" id="{C77617DE-3304-472C-9A63-EE2D5BDE59FF}"/>
              </a:ext>
            </a:extLst>
          </p:cNvPr>
          <p:cNvSpPr txBox="1"/>
          <p:nvPr/>
        </p:nvSpPr>
        <p:spPr>
          <a:xfrm>
            <a:off x="5247246" y="326837"/>
            <a:ext cx="1645924" cy="3237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62000" rIns="91425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 dirty="0">
                <a:solidFill>
                  <a:srgbClr val="434343"/>
                </a:solidFill>
                <a:latin typeface="Roboto Condensed"/>
                <a:ea typeface="Roboto Condensed"/>
                <a:cs typeface="Roboto Condensed Light"/>
                <a:sym typeface="Roboto Condensed"/>
              </a:rPr>
              <a:t>Actual: Impressonism</a:t>
            </a:r>
            <a:br>
              <a:rPr lang="en" sz="1200" dirty="0">
                <a:solidFill>
                  <a:srgbClr val="434343"/>
                </a:solidFill>
                <a:latin typeface="Roboto Condensed"/>
                <a:ea typeface="Roboto Condensed"/>
                <a:cs typeface="Roboto Condensed Light"/>
                <a:sym typeface="Roboto Condensed"/>
              </a:rPr>
            </a:br>
            <a:r>
              <a:rPr lang="en" sz="1200" dirty="0">
                <a:solidFill>
                  <a:srgbClr val="434343"/>
                </a:solidFill>
                <a:latin typeface="Roboto Condensed"/>
                <a:ea typeface="Roboto Condensed"/>
                <a:cs typeface="Roboto Condensed Light"/>
                <a:sym typeface="Roboto Condensed"/>
              </a:rPr>
              <a:t>Predicted: Romanticism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319890-D25A-49C8-B915-89EFFB5E3C12}"/>
              </a:ext>
            </a:extLst>
          </p:cNvPr>
          <p:cNvSpPr/>
          <p:nvPr/>
        </p:nvSpPr>
        <p:spPr>
          <a:xfrm>
            <a:off x="461745" y="4424209"/>
            <a:ext cx="116675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00" dirty="0">
                <a:solidFill>
                  <a:srgbClr val="F3F3F3"/>
                </a:solidFill>
                <a:latin typeface="Roboto Condensed" panose="020B0604020202020204" charset="0"/>
                <a:ea typeface="Roboto Condensed" panose="020B0604020202020204" charset="0"/>
              </a:rPr>
              <a:t>Monet</a:t>
            </a:r>
          </a:p>
          <a:p>
            <a:r>
              <a:rPr lang="fr-FR" sz="1000" dirty="0">
                <a:solidFill>
                  <a:srgbClr val="F3F3F3"/>
                </a:solidFill>
                <a:latin typeface="Roboto Condensed" panose="020B0604020202020204" charset="0"/>
                <a:ea typeface="Roboto Condensed" panose="020B0604020202020204" charset="0"/>
              </a:rPr>
              <a:t>Impression, Sunrise</a:t>
            </a:r>
          </a:p>
          <a:p>
            <a:r>
              <a:rPr lang="fr-FR" sz="1000" dirty="0">
                <a:solidFill>
                  <a:srgbClr val="F3F3F3"/>
                </a:solidFill>
                <a:latin typeface="Roboto Condensed" panose="020B0604020202020204" charset="0"/>
                <a:ea typeface="Roboto Condensed" panose="020B0604020202020204" charset="0"/>
              </a:rPr>
              <a:t>1872</a:t>
            </a:r>
            <a:endParaRPr lang="en-US" sz="1000" dirty="0">
              <a:solidFill>
                <a:srgbClr val="F3F3F3"/>
              </a:solidFill>
              <a:latin typeface="Roboto Condensed" panose="020B0604020202020204" charset="0"/>
              <a:ea typeface="Roboto Condensed" panose="020B0604020202020204" charset="0"/>
            </a:endParaRPr>
          </a:p>
        </p:txBody>
      </p:sp>
      <p:pic>
        <p:nvPicPr>
          <p:cNvPr id="3" name="Picture 2" descr="\">
            <a:extLst>
              <a:ext uri="{FF2B5EF4-FFF2-40B4-BE49-F238E27FC236}">
                <a16:creationId xmlns:a16="http://schemas.microsoft.com/office/drawing/2014/main" id="{A5BAC849-AF18-49CA-B68E-D2E164D979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638" y="1178169"/>
            <a:ext cx="3987590" cy="326974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6F189F2-7167-4ED4-A4B1-8ADD4986F18C}"/>
              </a:ext>
            </a:extLst>
          </p:cNvPr>
          <p:cNvSpPr/>
          <p:nvPr/>
        </p:nvSpPr>
        <p:spPr>
          <a:xfrm>
            <a:off x="2502776" y="4424209"/>
            <a:ext cx="217559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rgbClr val="F3F3F3"/>
                </a:solidFill>
                <a:latin typeface="Roboto Condensed" panose="020B0604020202020204" charset="0"/>
                <a:ea typeface="Roboto Condensed" panose="020B0604020202020204" charset="0"/>
              </a:rPr>
              <a:t>Image where the term impressionism came from.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55CED752-2243-4B4C-9F83-07AA77A011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7246" y="1077527"/>
            <a:ext cx="3664439" cy="3454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Google Shape;635;p45">
            <a:extLst>
              <a:ext uri="{FF2B5EF4-FFF2-40B4-BE49-F238E27FC236}">
                <a16:creationId xmlns:a16="http://schemas.microsoft.com/office/drawing/2014/main" id="{252A4327-D6B2-4155-A94E-6137201DAA4E}"/>
              </a:ext>
            </a:extLst>
          </p:cNvPr>
          <p:cNvSpPr txBox="1"/>
          <p:nvPr/>
        </p:nvSpPr>
        <p:spPr>
          <a:xfrm rot="16200000">
            <a:off x="4807424" y="2557158"/>
            <a:ext cx="809972" cy="3237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62000" rIns="91425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000" dirty="0">
                <a:solidFill>
                  <a:srgbClr val="434343"/>
                </a:solidFill>
                <a:latin typeface="Roboto Condensed"/>
                <a:ea typeface="Roboto Condensed"/>
                <a:cs typeface="Roboto Condensed Light"/>
                <a:sym typeface="Roboto Condensed"/>
              </a:rPr>
              <a:t>Pixel Count</a:t>
            </a:r>
            <a:endParaRPr lang="en" sz="1000" dirty="0">
              <a:solidFill>
                <a:srgbClr val="434343"/>
              </a:solidFill>
              <a:latin typeface="Roboto Condensed"/>
              <a:ea typeface="Roboto Condensed"/>
              <a:cs typeface="Roboto Condensed Light"/>
              <a:sym typeface="Roboto Condensed"/>
            </a:endParaRPr>
          </a:p>
        </p:txBody>
      </p:sp>
      <p:sp>
        <p:nvSpPr>
          <p:cNvPr id="13" name="Google Shape;635;p45">
            <a:extLst>
              <a:ext uri="{FF2B5EF4-FFF2-40B4-BE49-F238E27FC236}">
                <a16:creationId xmlns:a16="http://schemas.microsoft.com/office/drawing/2014/main" id="{46DB1C08-D572-4EA7-A07C-E8C7CDC7FD0D}"/>
              </a:ext>
            </a:extLst>
          </p:cNvPr>
          <p:cNvSpPr txBox="1"/>
          <p:nvPr/>
        </p:nvSpPr>
        <p:spPr>
          <a:xfrm>
            <a:off x="6893170" y="4529914"/>
            <a:ext cx="1054072" cy="3237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62000" rIns="91425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000" dirty="0">
                <a:solidFill>
                  <a:srgbClr val="434343"/>
                </a:solidFill>
                <a:latin typeface="Roboto Condensed"/>
                <a:ea typeface="Roboto Condensed"/>
                <a:cs typeface="Roboto Condensed Light"/>
                <a:sym typeface="Roboto Condensed"/>
              </a:rPr>
              <a:t>Color Value: RGB</a:t>
            </a:r>
            <a:endParaRPr lang="en" sz="1000" dirty="0">
              <a:solidFill>
                <a:srgbClr val="434343"/>
              </a:solidFill>
              <a:latin typeface="Roboto Condensed"/>
              <a:ea typeface="Roboto Condensed"/>
              <a:cs typeface="Roboto Condensed Light"/>
              <a:sym typeface="Roboto Condensed"/>
            </a:endParaRPr>
          </a:p>
        </p:txBody>
      </p:sp>
      <p:sp>
        <p:nvSpPr>
          <p:cNvPr id="14" name="Google Shape;635;p45">
            <a:extLst>
              <a:ext uri="{FF2B5EF4-FFF2-40B4-BE49-F238E27FC236}">
                <a16:creationId xmlns:a16="http://schemas.microsoft.com/office/drawing/2014/main" id="{ADF5239C-5441-4F3C-933B-9A6CEA458C5C}"/>
              </a:ext>
            </a:extLst>
          </p:cNvPr>
          <p:cNvSpPr txBox="1"/>
          <p:nvPr/>
        </p:nvSpPr>
        <p:spPr>
          <a:xfrm>
            <a:off x="6296296" y="766380"/>
            <a:ext cx="2039627" cy="3237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62000" rIns="91425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000" dirty="0">
                <a:solidFill>
                  <a:srgbClr val="434343"/>
                </a:solidFill>
                <a:latin typeface="Roboto Condensed"/>
                <a:ea typeface="Roboto Condensed"/>
                <a:cs typeface="Roboto Condensed Light"/>
                <a:sym typeface="Roboto Condensed"/>
              </a:rPr>
              <a:t>Color Channels Intensity Distribution</a:t>
            </a:r>
            <a:endParaRPr lang="en" sz="1000" dirty="0">
              <a:solidFill>
                <a:srgbClr val="434343"/>
              </a:solidFill>
              <a:latin typeface="Roboto Condensed"/>
              <a:ea typeface="Roboto Condensed"/>
              <a:cs typeface="Roboto Condensed Light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21743839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42"/>
          <p:cNvSpPr txBox="1">
            <a:spLocks noGrp="1"/>
          </p:cNvSpPr>
          <p:nvPr>
            <p:ph type="ctrTitle"/>
          </p:nvPr>
        </p:nvSpPr>
        <p:spPr>
          <a:xfrm>
            <a:off x="2781128" y="255272"/>
            <a:ext cx="2216631" cy="51110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PREDICTIONS</a:t>
            </a:r>
            <a:endParaRPr dirty="0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E60681D7-55FC-4D94-BCBE-2A27FCEC58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4307" y="1039561"/>
            <a:ext cx="3377807" cy="3321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Google Shape;635;p45">
            <a:extLst>
              <a:ext uri="{FF2B5EF4-FFF2-40B4-BE49-F238E27FC236}">
                <a16:creationId xmlns:a16="http://schemas.microsoft.com/office/drawing/2014/main" id="{C77617DE-3304-472C-9A63-EE2D5BDE59FF}"/>
              </a:ext>
            </a:extLst>
          </p:cNvPr>
          <p:cNvSpPr txBox="1"/>
          <p:nvPr/>
        </p:nvSpPr>
        <p:spPr>
          <a:xfrm>
            <a:off x="5247246" y="326837"/>
            <a:ext cx="1645924" cy="3237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62000" rIns="91425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 dirty="0">
                <a:solidFill>
                  <a:srgbClr val="434343"/>
                </a:solidFill>
                <a:latin typeface="Roboto Condensed"/>
                <a:ea typeface="Roboto Condensed"/>
                <a:cs typeface="Roboto Condensed Light"/>
                <a:sym typeface="Roboto Condensed"/>
              </a:rPr>
              <a:t>Actual: Impressonism</a:t>
            </a:r>
            <a:br>
              <a:rPr lang="en" sz="1200" dirty="0">
                <a:solidFill>
                  <a:srgbClr val="434343"/>
                </a:solidFill>
                <a:latin typeface="Roboto Condensed"/>
                <a:ea typeface="Roboto Condensed"/>
                <a:cs typeface="Roboto Condensed Light"/>
                <a:sym typeface="Roboto Condensed"/>
              </a:rPr>
            </a:br>
            <a:r>
              <a:rPr lang="en" sz="1200" dirty="0">
                <a:solidFill>
                  <a:srgbClr val="434343"/>
                </a:solidFill>
                <a:latin typeface="Roboto Condensed"/>
                <a:ea typeface="Roboto Condensed"/>
                <a:cs typeface="Roboto Condensed Light"/>
                <a:sym typeface="Roboto Condensed"/>
              </a:rPr>
              <a:t>Predicted: Romanticism</a:t>
            </a:r>
          </a:p>
        </p:txBody>
      </p:sp>
      <p:pic>
        <p:nvPicPr>
          <p:cNvPr id="9220" name="Picture 4" descr="Image result for Dance at Moulin de la Galette">
            <a:extLst>
              <a:ext uri="{FF2B5EF4-FFF2-40B4-BE49-F238E27FC236}">
                <a16:creationId xmlns:a16="http://schemas.microsoft.com/office/drawing/2014/main" id="{CF97C67B-B0FC-4F95-B657-48D2D70B49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434" y="1178169"/>
            <a:ext cx="4283047" cy="3182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0319890-D25A-49C8-B915-89EFFB5E3C12}"/>
              </a:ext>
            </a:extLst>
          </p:cNvPr>
          <p:cNvSpPr/>
          <p:nvPr/>
        </p:nvSpPr>
        <p:spPr>
          <a:xfrm>
            <a:off x="461745" y="4424209"/>
            <a:ext cx="436642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00" dirty="0">
                <a:solidFill>
                  <a:srgbClr val="F3F3F3"/>
                </a:solidFill>
                <a:latin typeface="Roboto Condensed" panose="020B0604020202020204" charset="0"/>
                <a:ea typeface="Roboto Condensed" panose="020B0604020202020204" charset="0"/>
              </a:rPr>
              <a:t>Renoir</a:t>
            </a:r>
          </a:p>
          <a:p>
            <a:r>
              <a:rPr lang="fr-FR" sz="1000" dirty="0">
                <a:solidFill>
                  <a:srgbClr val="F3F3F3"/>
                </a:solidFill>
                <a:latin typeface="Roboto Condensed" panose="020B0604020202020204" charset="0"/>
                <a:ea typeface="Roboto Condensed" panose="020B0604020202020204" charset="0"/>
              </a:rPr>
              <a:t>Bal du moulin de la Galette (</a:t>
            </a:r>
            <a:r>
              <a:rPr lang="fr-FR" sz="1000" dirty="0" err="1">
                <a:solidFill>
                  <a:srgbClr val="F3F3F3"/>
                </a:solidFill>
                <a:latin typeface="Roboto Condensed" panose="020B0604020202020204" charset="0"/>
                <a:ea typeface="Roboto Condensed" panose="020B0604020202020204" charset="0"/>
              </a:rPr>
              <a:t>commonly</a:t>
            </a:r>
            <a:r>
              <a:rPr lang="fr-FR" sz="1000" dirty="0">
                <a:solidFill>
                  <a:srgbClr val="F3F3F3"/>
                </a:solidFill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fr-FR" sz="1000" dirty="0" err="1">
                <a:solidFill>
                  <a:srgbClr val="F3F3F3"/>
                </a:solidFill>
                <a:latin typeface="Roboto Condensed" panose="020B0604020202020204" charset="0"/>
                <a:ea typeface="Roboto Condensed" panose="020B0604020202020204" charset="0"/>
              </a:rPr>
              <a:t>known</a:t>
            </a:r>
            <a:r>
              <a:rPr lang="fr-FR" sz="1000" dirty="0">
                <a:solidFill>
                  <a:srgbClr val="F3F3F3"/>
                </a:solidFill>
                <a:latin typeface="Roboto Condensed" panose="020B0604020202020204" charset="0"/>
                <a:ea typeface="Roboto Condensed" panose="020B0604020202020204" charset="0"/>
              </a:rPr>
              <a:t> as Dance at Le moulin de la Galette)</a:t>
            </a:r>
          </a:p>
          <a:p>
            <a:r>
              <a:rPr lang="fr-FR" sz="1000" dirty="0">
                <a:solidFill>
                  <a:srgbClr val="F3F3F3"/>
                </a:solidFill>
                <a:latin typeface="Roboto Condensed" panose="020B0604020202020204" charset="0"/>
                <a:ea typeface="Roboto Condensed" panose="020B0604020202020204" charset="0"/>
              </a:rPr>
              <a:t>1876</a:t>
            </a:r>
            <a:endParaRPr lang="en-US" sz="1000" dirty="0">
              <a:solidFill>
                <a:srgbClr val="F3F3F3"/>
              </a:solidFill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21" name="Google Shape;635;p45">
            <a:extLst>
              <a:ext uri="{FF2B5EF4-FFF2-40B4-BE49-F238E27FC236}">
                <a16:creationId xmlns:a16="http://schemas.microsoft.com/office/drawing/2014/main" id="{D2403D20-32CC-46E5-9109-DB936F05A34D}"/>
              </a:ext>
            </a:extLst>
          </p:cNvPr>
          <p:cNvSpPr txBox="1"/>
          <p:nvPr/>
        </p:nvSpPr>
        <p:spPr>
          <a:xfrm>
            <a:off x="6718999" y="4424209"/>
            <a:ext cx="1054072" cy="3237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62000" rIns="91425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000" dirty="0">
                <a:solidFill>
                  <a:srgbClr val="434343"/>
                </a:solidFill>
                <a:latin typeface="Roboto Condensed"/>
                <a:ea typeface="Roboto Condensed"/>
                <a:cs typeface="Roboto Condensed Light"/>
                <a:sym typeface="Roboto Condensed"/>
              </a:rPr>
              <a:t>Color Value: RGB</a:t>
            </a:r>
            <a:endParaRPr lang="en" sz="1000" dirty="0">
              <a:solidFill>
                <a:srgbClr val="434343"/>
              </a:solidFill>
              <a:latin typeface="Roboto Condensed"/>
              <a:ea typeface="Roboto Condensed"/>
              <a:cs typeface="Roboto Condensed Light"/>
              <a:sym typeface="Roboto Condensed"/>
            </a:endParaRPr>
          </a:p>
        </p:txBody>
      </p:sp>
      <p:sp>
        <p:nvSpPr>
          <p:cNvPr id="22" name="Google Shape;635;p45">
            <a:extLst>
              <a:ext uri="{FF2B5EF4-FFF2-40B4-BE49-F238E27FC236}">
                <a16:creationId xmlns:a16="http://schemas.microsoft.com/office/drawing/2014/main" id="{FF86D5B4-21B6-4E3C-82DF-38A2F30FD4AF}"/>
              </a:ext>
            </a:extLst>
          </p:cNvPr>
          <p:cNvSpPr txBox="1"/>
          <p:nvPr/>
        </p:nvSpPr>
        <p:spPr>
          <a:xfrm rot="16200000">
            <a:off x="4807424" y="2557158"/>
            <a:ext cx="809972" cy="3237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62000" rIns="91425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000" dirty="0">
                <a:solidFill>
                  <a:srgbClr val="434343"/>
                </a:solidFill>
                <a:latin typeface="Roboto Condensed"/>
                <a:ea typeface="Roboto Condensed"/>
                <a:cs typeface="Roboto Condensed Light"/>
                <a:sym typeface="Roboto Condensed"/>
              </a:rPr>
              <a:t>Pixel Count</a:t>
            </a:r>
            <a:endParaRPr lang="en" sz="1000" dirty="0">
              <a:solidFill>
                <a:srgbClr val="434343"/>
              </a:solidFill>
              <a:latin typeface="Roboto Condensed"/>
              <a:ea typeface="Roboto Condensed"/>
              <a:cs typeface="Roboto Condensed Light"/>
              <a:sym typeface="Roboto Condensed"/>
            </a:endParaRPr>
          </a:p>
        </p:txBody>
      </p:sp>
      <p:sp>
        <p:nvSpPr>
          <p:cNvPr id="24" name="Google Shape;635;p45">
            <a:extLst>
              <a:ext uri="{FF2B5EF4-FFF2-40B4-BE49-F238E27FC236}">
                <a16:creationId xmlns:a16="http://schemas.microsoft.com/office/drawing/2014/main" id="{4ADAAB3D-4B05-41DE-B86C-FFC0E16ECB70}"/>
              </a:ext>
            </a:extLst>
          </p:cNvPr>
          <p:cNvSpPr txBox="1"/>
          <p:nvPr/>
        </p:nvSpPr>
        <p:spPr>
          <a:xfrm>
            <a:off x="6296296" y="766380"/>
            <a:ext cx="2039627" cy="3237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62000" rIns="91425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000" dirty="0">
                <a:solidFill>
                  <a:srgbClr val="434343"/>
                </a:solidFill>
                <a:latin typeface="Roboto Condensed"/>
                <a:ea typeface="Roboto Condensed"/>
                <a:cs typeface="Roboto Condensed Light"/>
                <a:sym typeface="Roboto Condensed"/>
              </a:rPr>
              <a:t>Color Channels Intensity Distribution</a:t>
            </a:r>
            <a:endParaRPr lang="en" sz="1000" dirty="0">
              <a:solidFill>
                <a:srgbClr val="434343"/>
              </a:solidFill>
              <a:latin typeface="Roboto Condensed"/>
              <a:ea typeface="Roboto Condensed"/>
              <a:cs typeface="Roboto Condensed Light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7614947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42"/>
          <p:cNvSpPr txBox="1">
            <a:spLocks noGrp="1"/>
          </p:cNvSpPr>
          <p:nvPr>
            <p:ph type="ctrTitle"/>
          </p:nvPr>
        </p:nvSpPr>
        <p:spPr>
          <a:xfrm>
            <a:off x="2779647" y="139523"/>
            <a:ext cx="2216631" cy="51110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PREDICTIONS</a:t>
            </a:r>
            <a:endParaRPr dirty="0"/>
          </a:p>
        </p:txBody>
      </p:sp>
      <p:sp>
        <p:nvSpPr>
          <p:cNvPr id="16" name="Google Shape;635;p45">
            <a:extLst>
              <a:ext uri="{FF2B5EF4-FFF2-40B4-BE49-F238E27FC236}">
                <a16:creationId xmlns:a16="http://schemas.microsoft.com/office/drawing/2014/main" id="{C77617DE-3304-472C-9A63-EE2D5BDE59FF}"/>
              </a:ext>
            </a:extLst>
          </p:cNvPr>
          <p:cNvSpPr txBox="1"/>
          <p:nvPr/>
        </p:nvSpPr>
        <p:spPr>
          <a:xfrm>
            <a:off x="5247246" y="233180"/>
            <a:ext cx="1645924" cy="3237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62000" rIns="91425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 dirty="0">
                <a:solidFill>
                  <a:srgbClr val="434343"/>
                </a:solidFill>
                <a:latin typeface="Roboto Condensed"/>
                <a:ea typeface="Roboto Condensed"/>
                <a:cs typeface="Roboto Condensed Light"/>
                <a:sym typeface="Roboto Condensed"/>
              </a:rPr>
              <a:t>Actual: </a:t>
            </a:r>
            <a:r>
              <a:rPr lang="en-US" sz="1200" dirty="0">
                <a:solidFill>
                  <a:srgbClr val="434343"/>
                </a:solidFill>
                <a:latin typeface="Roboto Condensed"/>
                <a:ea typeface="Roboto Condensed"/>
                <a:cs typeface="Roboto Condensed Light"/>
                <a:sym typeface="Roboto Condensed"/>
              </a:rPr>
              <a:t>Romanticism</a:t>
            </a:r>
            <a:br>
              <a:rPr lang="en" sz="1200" dirty="0">
                <a:solidFill>
                  <a:srgbClr val="434343"/>
                </a:solidFill>
                <a:latin typeface="Roboto Condensed"/>
                <a:ea typeface="Roboto Condensed"/>
                <a:cs typeface="Roboto Condensed Light"/>
                <a:sym typeface="Roboto Condensed"/>
              </a:rPr>
            </a:br>
            <a:r>
              <a:rPr lang="en" sz="1200" dirty="0">
                <a:solidFill>
                  <a:srgbClr val="434343"/>
                </a:solidFill>
                <a:latin typeface="Roboto Condensed"/>
                <a:ea typeface="Roboto Condensed"/>
                <a:cs typeface="Roboto Condensed Light"/>
                <a:sym typeface="Roboto Condensed"/>
              </a:rPr>
              <a:t>Predicted: Romanticism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319890-D25A-49C8-B915-89EFFB5E3C12}"/>
              </a:ext>
            </a:extLst>
          </p:cNvPr>
          <p:cNvSpPr/>
          <p:nvPr/>
        </p:nvSpPr>
        <p:spPr>
          <a:xfrm>
            <a:off x="999113" y="4516643"/>
            <a:ext cx="1480266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fr-FR" sz="1000" dirty="0">
                <a:solidFill>
                  <a:srgbClr val="F3F3F3"/>
                </a:solidFill>
                <a:latin typeface="Roboto Condensed" panose="020B0604020202020204" charset="0"/>
                <a:ea typeface="Roboto Condensed" panose="020B0604020202020204" charset="0"/>
              </a:rPr>
              <a:t>Goya</a:t>
            </a:r>
          </a:p>
          <a:p>
            <a:pPr algn="r"/>
            <a:r>
              <a:rPr lang="fr-FR" sz="1000" dirty="0">
                <a:solidFill>
                  <a:srgbClr val="F3F3F3"/>
                </a:solidFill>
                <a:latin typeface="Roboto Condensed" panose="020B0604020202020204" charset="0"/>
                <a:ea typeface="Roboto Condensed" panose="020B0604020202020204" charset="0"/>
              </a:rPr>
              <a:t>Saturn </a:t>
            </a:r>
            <a:r>
              <a:rPr lang="fr-FR" sz="1000" dirty="0" err="1">
                <a:solidFill>
                  <a:srgbClr val="F3F3F3"/>
                </a:solidFill>
                <a:latin typeface="Roboto Condensed" panose="020B0604020202020204" charset="0"/>
                <a:ea typeface="Roboto Condensed" panose="020B0604020202020204" charset="0"/>
              </a:rPr>
              <a:t>Devouring</a:t>
            </a:r>
            <a:r>
              <a:rPr lang="fr-FR" sz="1000" dirty="0">
                <a:solidFill>
                  <a:srgbClr val="F3F3F3"/>
                </a:solidFill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fr-FR" sz="1000" dirty="0" err="1">
                <a:solidFill>
                  <a:srgbClr val="F3F3F3"/>
                </a:solidFill>
                <a:latin typeface="Roboto Condensed" panose="020B0604020202020204" charset="0"/>
                <a:ea typeface="Roboto Condensed" panose="020B0604020202020204" charset="0"/>
              </a:rPr>
              <a:t>His</a:t>
            </a:r>
            <a:r>
              <a:rPr lang="fr-FR" sz="1000" dirty="0">
                <a:solidFill>
                  <a:srgbClr val="F3F3F3"/>
                </a:solidFill>
                <a:latin typeface="Roboto Condensed" panose="020B0604020202020204" charset="0"/>
                <a:ea typeface="Roboto Condensed" panose="020B0604020202020204" charset="0"/>
              </a:rPr>
              <a:t> Son</a:t>
            </a:r>
          </a:p>
          <a:p>
            <a:pPr algn="r"/>
            <a:r>
              <a:rPr lang="fr-FR" sz="1000" dirty="0">
                <a:solidFill>
                  <a:srgbClr val="F3F3F3"/>
                </a:solidFill>
                <a:latin typeface="Roboto Condensed" panose="020B0604020202020204" charset="0"/>
                <a:ea typeface="Roboto Condensed" panose="020B0604020202020204" charset="0"/>
              </a:rPr>
              <a:t>1819-1823</a:t>
            </a:r>
            <a:endParaRPr lang="en-US" sz="1000" dirty="0">
              <a:solidFill>
                <a:srgbClr val="F3F3F3"/>
              </a:solidFill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12" name="Google Shape;635;p45">
            <a:extLst>
              <a:ext uri="{FF2B5EF4-FFF2-40B4-BE49-F238E27FC236}">
                <a16:creationId xmlns:a16="http://schemas.microsoft.com/office/drawing/2014/main" id="{252A4327-D6B2-4155-A94E-6137201DAA4E}"/>
              </a:ext>
            </a:extLst>
          </p:cNvPr>
          <p:cNvSpPr txBox="1"/>
          <p:nvPr/>
        </p:nvSpPr>
        <p:spPr>
          <a:xfrm rot="16200000">
            <a:off x="4807424" y="2557158"/>
            <a:ext cx="809972" cy="3237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62000" rIns="91425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000" dirty="0">
                <a:solidFill>
                  <a:srgbClr val="434343"/>
                </a:solidFill>
                <a:latin typeface="Roboto Condensed"/>
                <a:ea typeface="Roboto Condensed"/>
                <a:cs typeface="Roboto Condensed Light"/>
                <a:sym typeface="Roboto Condensed"/>
              </a:rPr>
              <a:t>Pixel Count</a:t>
            </a:r>
            <a:endParaRPr lang="en" sz="1000" dirty="0">
              <a:solidFill>
                <a:srgbClr val="434343"/>
              </a:solidFill>
              <a:latin typeface="Roboto Condensed"/>
              <a:ea typeface="Roboto Condensed"/>
              <a:cs typeface="Roboto Condensed Light"/>
              <a:sym typeface="Roboto Condensed"/>
            </a:endParaRPr>
          </a:p>
        </p:txBody>
      </p:sp>
      <p:sp>
        <p:nvSpPr>
          <p:cNvPr id="13" name="Google Shape;635;p45">
            <a:extLst>
              <a:ext uri="{FF2B5EF4-FFF2-40B4-BE49-F238E27FC236}">
                <a16:creationId xmlns:a16="http://schemas.microsoft.com/office/drawing/2014/main" id="{46DB1C08-D572-4EA7-A07C-E8C7CDC7FD0D}"/>
              </a:ext>
            </a:extLst>
          </p:cNvPr>
          <p:cNvSpPr txBox="1"/>
          <p:nvPr/>
        </p:nvSpPr>
        <p:spPr>
          <a:xfrm>
            <a:off x="6893170" y="4529914"/>
            <a:ext cx="1054072" cy="3237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62000" rIns="91425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000" dirty="0">
                <a:solidFill>
                  <a:srgbClr val="434343"/>
                </a:solidFill>
                <a:latin typeface="Roboto Condensed"/>
                <a:ea typeface="Roboto Condensed"/>
                <a:cs typeface="Roboto Condensed Light"/>
                <a:sym typeface="Roboto Condensed"/>
              </a:rPr>
              <a:t>Color Value: RGB</a:t>
            </a:r>
            <a:endParaRPr lang="en" sz="1000" dirty="0">
              <a:solidFill>
                <a:srgbClr val="434343"/>
              </a:solidFill>
              <a:latin typeface="Roboto Condensed"/>
              <a:ea typeface="Roboto Condensed"/>
              <a:cs typeface="Roboto Condensed Light"/>
              <a:sym typeface="Roboto Condensed"/>
            </a:endParaRPr>
          </a:p>
        </p:txBody>
      </p:sp>
      <p:sp>
        <p:nvSpPr>
          <p:cNvPr id="14" name="Google Shape;635;p45">
            <a:extLst>
              <a:ext uri="{FF2B5EF4-FFF2-40B4-BE49-F238E27FC236}">
                <a16:creationId xmlns:a16="http://schemas.microsoft.com/office/drawing/2014/main" id="{ADF5239C-5441-4F3C-933B-9A6CEA458C5C}"/>
              </a:ext>
            </a:extLst>
          </p:cNvPr>
          <p:cNvSpPr txBox="1"/>
          <p:nvPr/>
        </p:nvSpPr>
        <p:spPr>
          <a:xfrm>
            <a:off x="6296296" y="766380"/>
            <a:ext cx="2039627" cy="3237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62000" rIns="91425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000" dirty="0">
                <a:solidFill>
                  <a:srgbClr val="434343"/>
                </a:solidFill>
                <a:latin typeface="Roboto Condensed"/>
                <a:ea typeface="Roboto Condensed"/>
                <a:cs typeface="Roboto Condensed Light"/>
                <a:sym typeface="Roboto Condensed"/>
              </a:rPr>
              <a:t>Color Channels Intensity Distribution</a:t>
            </a:r>
            <a:endParaRPr lang="en" sz="1000" dirty="0">
              <a:solidFill>
                <a:srgbClr val="434343"/>
              </a:solidFill>
              <a:latin typeface="Roboto Condensed"/>
              <a:ea typeface="Roboto Condensed"/>
              <a:cs typeface="Roboto Condensed Light"/>
              <a:sym typeface="Roboto Condensed"/>
            </a:endParaRP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11C12756-48A7-4A9D-9ACC-693D1CC33F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4307" y="1055717"/>
            <a:ext cx="3558207" cy="3321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picture containing sitting, standing, brown, dog&#10;&#10;Description automatically generated">
            <a:extLst>
              <a:ext uri="{FF2B5EF4-FFF2-40B4-BE49-F238E27FC236}">
                <a16:creationId xmlns:a16="http://schemas.microsoft.com/office/drawing/2014/main" id="{EB067A71-B916-4E30-B323-7BB96AD5EF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9379" y="626857"/>
            <a:ext cx="2382955" cy="4377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3749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42"/>
          <p:cNvSpPr txBox="1">
            <a:spLocks noGrp="1"/>
          </p:cNvSpPr>
          <p:nvPr>
            <p:ph type="ctrTitle"/>
          </p:nvPr>
        </p:nvSpPr>
        <p:spPr>
          <a:xfrm>
            <a:off x="2723386" y="230704"/>
            <a:ext cx="2216631" cy="51110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PREDICTIONS</a:t>
            </a:r>
            <a:endParaRPr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319890-D25A-49C8-B915-89EFFB5E3C12}"/>
              </a:ext>
            </a:extLst>
          </p:cNvPr>
          <p:cNvSpPr/>
          <p:nvPr/>
        </p:nvSpPr>
        <p:spPr>
          <a:xfrm>
            <a:off x="461745" y="4424209"/>
            <a:ext cx="436642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00" dirty="0">
                <a:solidFill>
                  <a:srgbClr val="F3F3F3"/>
                </a:solidFill>
                <a:latin typeface="Roboto Condensed" panose="020B0604020202020204" charset="0"/>
                <a:ea typeface="Roboto Condensed" panose="020B0604020202020204" charset="0"/>
              </a:rPr>
              <a:t>Renoir</a:t>
            </a:r>
          </a:p>
          <a:p>
            <a:r>
              <a:rPr lang="fr-FR" sz="1000" dirty="0">
                <a:solidFill>
                  <a:srgbClr val="F3F3F3"/>
                </a:solidFill>
                <a:latin typeface="Roboto Condensed" panose="020B0604020202020204" charset="0"/>
                <a:ea typeface="Roboto Condensed" panose="020B0604020202020204" charset="0"/>
              </a:rPr>
              <a:t>Bal du moulin de la Galette (</a:t>
            </a:r>
            <a:r>
              <a:rPr lang="fr-FR" sz="1000" dirty="0" err="1">
                <a:solidFill>
                  <a:srgbClr val="F3F3F3"/>
                </a:solidFill>
                <a:latin typeface="Roboto Condensed" panose="020B0604020202020204" charset="0"/>
                <a:ea typeface="Roboto Condensed" panose="020B0604020202020204" charset="0"/>
              </a:rPr>
              <a:t>commonly</a:t>
            </a:r>
            <a:r>
              <a:rPr lang="fr-FR" sz="1000" dirty="0">
                <a:solidFill>
                  <a:srgbClr val="F3F3F3"/>
                </a:solidFill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fr-FR" sz="1000" dirty="0" err="1">
                <a:solidFill>
                  <a:srgbClr val="F3F3F3"/>
                </a:solidFill>
                <a:latin typeface="Roboto Condensed" panose="020B0604020202020204" charset="0"/>
                <a:ea typeface="Roboto Condensed" panose="020B0604020202020204" charset="0"/>
              </a:rPr>
              <a:t>known</a:t>
            </a:r>
            <a:r>
              <a:rPr lang="fr-FR" sz="1000" dirty="0">
                <a:solidFill>
                  <a:srgbClr val="F3F3F3"/>
                </a:solidFill>
                <a:latin typeface="Roboto Condensed" panose="020B0604020202020204" charset="0"/>
                <a:ea typeface="Roboto Condensed" panose="020B0604020202020204" charset="0"/>
              </a:rPr>
              <a:t> as Dance at Le moulin de la Galette)</a:t>
            </a:r>
          </a:p>
          <a:p>
            <a:r>
              <a:rPr lang="fr-FR" sz="1000" dirty="0">
                <a:solidFill>
                  <a:srgbClr val="F3F3F3"/>
                </a:solidFill>
                <a:latin typeface="Roboto Condensed" panose="020B0604020202020204" charset="0"/>
                <a:ea typeface="Roboto Condensed" panose="020B0604020202020204" charset="0"/>
              </a:rPr>
              <a:t>1876</a:t>
            </a:r>
            <a:endParaRPr lang="en-US" sz="1000" dirty="0">
              <a:solidFill>
                <a:srgbClr val="F3F3F3"/>
              </a:solidFill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21" name="Google Shape;635;p45">
            <a:extLst>
              <a:ext uri="{FF2B5EF4-FFF2-40B4-BE49-F238E27FC236}">
                <a16:creationId xmlns:a16="http://schemas.microsoft.com/office/drawing/2014/main" id="{D2403D20-32CC-46E5-9109-DB936F05A34D}"/>
              </a:ext>
            </a:extLst>
          </p:cNvPr>
          <p:cNvSpPr txBox="1"/>
          <p:nvPr/>
        </p:nvSpPr>
        <p:spPr>
          <a:xfrm>
            <a:off x="6718999" y="4424209"/>
            <a:ext cx="1054072" cy="3237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62000" rIns="91425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000" dirty="0">
                <a:solidFill>
                  <a:srgbClr val="434343"/>
                </a:solidFill>
                <a:latin typeface="Roboto Condensed"/>
                <a:ea typeface="Roboto Condensed"/>
                <a:cs typeface="Roboto Condensed Light"/>
                <a:sym typeface="Roboto Condensed"/>
              </a:rPr>
              <a:t>Color Value: RGB</a:t>
            </a:r>
            <a:endParaRPr lang="en" sz="1000" dirty="0">
              <a:solidFill>
                <a:srgbClr val="434343"/>
              </a:solidFill>
              <a:latin typeface="Roboto Condensed"/>
              <a:ea typeface="Roboto Condensed"/>
              <a:cs typeface="Roboto Condensed Light"/>
              <a:sym typeface="Roboto Condensed"/>
            </a:endParaRPr>
          </a:p>
        </p:txBody>
      </p:sp>
      <p:sp>
        <p:nvSpPr>
          <p:cNvPr id="22" name="Google Shape;635;p45">
            <a:extLst>
              <a:ext uri="{FF2B5EF4-FFF2-40B4-BE49-F238E27FC236}">
                <a16:creationId xmlns:a16="http://schemas.microsoft.com/office/drawing/2014/main" id="{FF86D5B4-21B6-4E3C-82DF-38A2F30FD4AF}"/>
              </a:ext>
            </a:extLst>
          </p:cNvPr>
          <p:cNvSpPr txBox="1"/>
          <p:nvPr/>
        </p:nvSpPr>
        <p:spPr>
          <a:xfrm rot="16200000">
            <a:off x="4807424" y="2557158"/>
            <a:ext cx="809972" cy="3237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62000" rIns="91425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000" dirty="0">
                <a:solidFill>
                  <a:srgbClr val="434343"/>
                </a:solidFill>
                <a:latin typeface="Roboto Condensed"/>
                <a:ea typeface="Roboto Condensed"/>
                <a:cs typeface="Roboto Condensed Light"/>
                <a:sym typeface="Roboto Condensed"/>
              </a:rPr>
              <a:t>Pixel Count</a:t>
            </a:r>
            <a:endParaRPr lang="en" sz="1000" dirty="0">
              <a:solidFill>
                <a:srgbClr val="434343"/>
              </a:solidFill>
              <a:latin typeface="Roboto Condensed"/>
              <a:ea typeface="Roboto Condensed"/>
              <a:cs typeface="Roboto Condensed Light"/>
              <a:sym typeface="Roboto Condensed"/>
            </a:endParaRPr>
          </a:p>
        </p:txBody>
      </p:sp>
      <p:sp>
        <p:nvSpPr>
          <p:cNvPr id="24" name="Google Shape;635;p45">
            <a:extLst>
              <a:ext uri="{FF2B5EF4-FFF2-40B4-BE49-F238E27FC236}">
                <a16:creationId xmlns:a16="http://schemas.microsoft.com/office/drawing/2014/main" id="{4ADAAB3D-4B05-41DE-B86C-FFC0E16ECB70}"/>
              </a:ext>
            </a:extLst>
          </p:cNvPr>
          <p:cNvSpPr txBox="1"/>
          <p:nvPr/>
        </p:nvSpPr>
        <p:spPr>
          <a:xfrm>
            <a:off x="6296296" y="766380"/>
            <a:ext cx="2039627" cy="3237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62000" rIns="91425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000" dirty="0">
                <a:solidFill>
                  <a:srgbClr val="434343"/>
                </a:solidFill>
                <a:latin typeface="Roboto Condensed"/>
                <a:ea typeface="Roboto Condensed"/>
                <a:cs typeface="Roboto Condensed Light"/>
                <a:sym typeface="Roboto Condensed"/>
              </a:rPr>
              <a:t>Color Channels Intensity Distribution</a:t>
            </a:r>
            <a:endParaRPr lang="en" sz="1000" dirty="0">
              <a:solidFill>
                <a:srgbClr val="434343"/>
              </a:solidFill>
              <a:latin typeface="Roboto Condensed"/>
              <a:ea typeface="Roboto Condensed"/>
              <a:cs typeface="Roboto Condensed Light"/>
              <a:sym typeface="Roboto Condensed"/>
            </a:endParaRPr>
          </a:p>
        </p:txBody>
      </p:sp>
      <p:pic>
        <p:nvPicPr>
          <p:cNvPr id="3" name="Picture 2" descr="A picture containing text, book, different, sitting&#10;&#10;Description automatically generated">
            <a:extLst>
              <a:ext uri="{FF2B5EF4-FFF2-40B4-BE49-F238E27FC236}">
                <a16:creationId xmlns:a16="http://schemas.microsoft.com/office/drawing/2014/main" id="{FB47AAEE-F651-429A-AFF9-49780D0150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355" y="1039560"/>
            <a:ext cx="4264063" cy="3385345"/>
          </a:xfrm>
          <a:prstGeom prst="rect">
            <a:avLst/>
          </a:prstGeom>
        </p:spPr>
      </p:pic>
      <p:sp>
        <p:nvSpPr>
          <p:cNvPr id="12" name="Google Shape;635;p45">
            <a:extLst>
              <a:ext uri="{FF2B5EF4-FFF2-40B4-BE49-F238E27FC236}">
                <a16:creationId xmlns:a16="http://schemas.microsoft.com/office/drawing/2014/main" id="{73C72ACE-3FBD-49C5-AEAD-44A3F5F56E84}"/>
              </a:ext>
            </a:extLst>
          </p:cNvPr>
          <p:cNvSpPr txBox="1"/>
          <p:nvPr/>
        </p:nvSpPr>
        <p:spPr>
          <a:xfrm>
            <a:off x="5326711" y="275453"/>
            <a:ext cx="1724720" cy="3237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62000" rIns="91425" bIns="0" anchor="ctr" anchorCtr="0">
            <a:noAutofit/>
          </a:bodyPr>
          <a:lstStyle/>
          <a:p>
            <a:pPr lvl="0" algn="r">
              <a:spcAft>
                <a:spcPts val="1600"/>
              </a:spcAft>
            </a:pPr>
            <a:r>
              <a:rPr lang="en" sz="1200" dirty="0">
                <a:solidFill>
                  <a:srgbClr val="434343"/>
                </a:solidFill>
                <a:latin typeface="Roboto Condensed"/>
                <a:ea typeface="Roboto Condensed"/>
                <a:cs typeface="Roboto Condensed Light"/>
                <a:sym typeface="Roboto Condensed"/>
              </a:rPr>
              <a:t>Actual: Romanticism</a:t>
            </a:r>
            <a:br>
              <a:rPr lang="en" sz="1200" dirty="0">
                <a:solidFill>
                  <a:srgbClr val="434343"/>
                </a:solidFill>
                <a:latin typeface="Roboto Condensed"/>
                <a:ea typeface="Roboto Condensed"/>
                <a:cs typeface="Roboto Condensed Light"/>
                <a:sym typeface="Roboto Condensed"/>
              </a:rPr>
            </a:br>
            <a:r>
              <a:rPr lang="en" sz="1200" dirty="0">
                <a:solidFill>
                  <a:srgbClr val="434343"/>
                </a:solidFill>
                <a:latin typeface="Roboto Condensed"/>
                <a:ea typeface="Roboto Condensed"/>
                <a:cs typeface="Roboto Condensed Light"/>
                <a:sym typeface="Roboto Condensed"/>
              </a:rPr>
              <a:t>Predicted: Impressonism</a:t>
            </a: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44EF1C18-501A-49C6-8FB4-6945A7498D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6711" y="1015756"/>
            <a:ext cx="3711782" cy="3458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134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34"/>
          <p:cNvSpPr txBox="1">
            <a:spLocks noGrp="1"/>
          </p:cNvSpPr>
          <p:nvPr>
            <p:ph type="body" idx="1"/>
          </p:nvPr>
        </p:nvSpPr>
        <p:spPr>
          <a:xfrm>
            <a:off x="720150" y="3210526"/>
            <a:ext cx="7703700" cy="185219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AutoNum type="arabicPeriod"/>
            </a:pPr>
            <a:r>
              <a:rPr lang="en-US" dirty="0">
                <a:solidFill>
                  <a:srgbClr val="F3F3F3"/>
                </a:solidFill>
              </a:rPr>
              <a:t>Use localization/object detection to find common subject matter and how that might affect predictions.</a:t>
            </a:r>
          </a:p>
          <a:p>
            <a:pPr lvl="1" indent="-304800">
              <a:spcBef>
                <a:spcPts val="0"/>
              </a:spcBef>
              <a:buSzPts val="1200"/>
              <a:buFont typeface="Arial" panose="020B0604020202020204" pitchFamily="34" charset="0"/>
              <a:buChar char="•"/>
            </a:pPr>
            <a:r>
              <a:rPr lang="en-US" sz="1200" dirty="0"/>
              <a:t>For example, an impressionist portrait was in accurately predicted. Portrait are not common in impressionism.</a:t>
            </a:r>
            <a:endParaRPr sz="1200" dirty="0">
              <a:solidFill>
                <a:srgbClr val="F3F3F3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AutoNum type="arabicPeriod"/>
            </a:pPr>
            <a:r>
              <a:rPr lang="en-US" dirty="0">
                <a:solidFill>
                  <a:srgbClr val="F3F3F3"/>
                </a:solidFill>
              </a:rPr>
              <a:t>Train sketches and artist separately and use transfer learning.</a:t>
            </a: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AutoNum type="arabicPeriod"/>
            </a:pPr>
            <a:r>
              <a:rPr lang="en-US" dirty="0"/>
              <a:t>Paintings at the beginning and end of certain period might have influences of a prior or changing style.</a:t>
            </a: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AutoNum type="arabicPeriod"/>
            </a:pPr>
            <a:r>
              <a:rPr lang="en-US" dirty="0"/>
              <a:t>Higher quality images</a:t>
            </a:r>
            <a:endParaRPr dirty="0">
              <a:solidFill>
                <a:srgbClr val="F3F3F3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AutoNum type="arabicPeriod"/>
            </a:pPr>
            <a:r>
              <a:rPr lang="en-US" dirty="0">
                <a:solidFill>
                  <a:srgbClr val="F3F3F3"/>
                </a:solidFill>
              </a:rPr>
              <a:t>Monet painted many images of the same location at different times and analyzing how pixel values can change the prediction.</a:t>
            </a: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AutoNum type="arabicPeriod"/>
            </a:pPr>
            <a:r>
              <a:rPr lang="en-US" dirty="0"/>
              <a:t>More data. Scrapping museums, websites of artist, institutions.</a:t>
            </a: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AutoNum type="arabicPeriod"/>
            </a:pPr>
            <a:r>
              <a:rPr lang="en-US" dirty="0">
                <a:solidFill>
                  <a:srgbClr val="F3F3F3"/>
                </a:solidFill>
              </a:rPr>
              <a:t>Use a cloud platform to train a stronger model.</a:t>
            </a:r>
          </a:p>
          <a:p>
            <a:pPr marL="152400" lvl="0" indent="0" algn="l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</a:pPr>
            <a:endParaRPr dirty="0">
              <a:solidFill>
                <a:srgbClr val="F3F3F3"/>
              </a:solidFill>
            </a:endParaRPr>
          </a:p>
        </p:txBody>
      </p:sp>
      <p:sp>
        <p:nvSpPr>
          <p:cNvPr id="493" name="Google Shape;493;p34"/>
          <p:cNvSpPr txBox="1">
            <a:spLocks noGrp="1"/>
          </p:cNvSpPr>
          <p:nvPr>
            <p:ph type="ctrTitle"/>
          </p:nvPr>
        </p:nvSpPr>
        <p:spPr>
          <a:xfrm>
            <a:off x="720150" y="80776"/>
            <a:ext cx="3214200" cy="8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3F3F3"/>
                </a:solidFill>
              </a:rPr>
              <a:t>CONCLUSIONS:</a:t>
            </a:r>
            <a:endParaRPr dirty="0">
              <a:solidFill>
                <a:srgbClr val="F3F3F3"/>
              </a:solidFill>
            </a:endParaRPr>
          </a:p>
        </p:txBody>
      </p:sp>
      <p:pic>
        <p:nvPicPr>
          <p:cNvPr id="14338" name="Picture 2" descr="Image result for goya the pilgrimage">
            <a:extLst>
              <a:ext uri="{FF2B5EF4-FFF2-40B4-BE49-F238E27FC236}">
                <a16:creationId xmlns:a16="http://schemas.microsoft.com/office/drawing/2014/main" id="{9B9D6916-EE7B-4924-AF7F-65BF93E85E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313" y="567894"/>
            <a:ext cx="8316687" cy="2551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81822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8" name="Google Shape;1138;p63"/>
          <p:cNvSpPr txBox="1">
            <a:spLocks noGrp="1"/>
          </p:cNvSpPr>
          <p:nvPr>
            <p:ph type="title"/>
          </p:nvPr>
        </p:nvSpPr>
        <p:spPr>
          <a:xfrm>
            <a:off x="2912675" y="822175"/>
            <a:ext cx="5511300" cy="138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</a:rPr>
              <a:t>THANKS!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1139" name="Google Shape;1139;p63"/>
          <p:cNvSpPr txBox="1">
            <a:spLocks noGrp="1"/>
          </p:cNvSpPr>
          <p:nvPr>
            <p:ph type="subTitle" idx="1"/>
          </p:nvPr>
        </p:nvSpPr>
        <p:spPr>
          <a:xfrm>
            <a:off x="4101300" y="2647550"/>
            <a:ext cx="4322700" cy="7575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rgbClr val="434343"/>
                </a:solidFill>
              </a:rPr>
              <a:t>Do</a:t>
            </a:r>
            <a:r>
              <a:rPr lang="en" dirty="0"/>
              <a:t> you</a:t>
            </a:r>
            <a:r>
              <a:rPr lang="en" dirty="0">
                <a:solidFill>
                  <a:srgbClr val="434343"/>
                </a:solidFill>
              </a:rPr>
              <a:t> have any questions?</a:t>
            </a:r>
            <a:endParaRPr dirty="0">
              <a:solidFill>
                <a:srgbClr val="434343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rgbClr val="434343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rgbClr val="434343"/>
                </a:solidFill>
              </a:rPr>
              <a:t>anapetronijevic56</a:t>
            </a:r>
            <a:r>
              <a:rPr lang="en" dirty="0">
                <a:solidFill>
                  <a:srgbClr val="434343"/>
                </a:solidFill>
              </a:rPr>
              <a:t>@</a:t>
            </a:r>
            <a:r>
              <a:rPr lang="en-US" dirty="0" err="1">
                <a:solidFill>
                  <a:srgbClr val="434343"/>
                </a:solidFill>
              </a:rPr>
              <a:t>gmail</a:t>
            </a:r>
            <a:r>
              <a:rPr lang="en" dirty="0">
                <a:solidFill>
                  <a:srgbClr val="434343"/>
                </a:solidFill>
              </a:rPr>
              <a:t>.com </a:t>
            </a:r>
            <a:endParaRPr dirty="0">
              <a:solidFill>
                <a:srgbClr val="434343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434343"/>
              </a:solidFill>
            </a:endParaRPr>
          </a:p>
        </p:txBody>
      </p:sp>
      <p:sp>
        <p:nvSpPr>
          <p:cNvPr id="1140" name="Google Shape;1140;p63"/>
          <p:cNvSpPr txBox="1"/>
          <p:nvPr/>
        </p:nvSpPr>
        <p:spPr>
          <a:xfrm>
            <a:off x="5632500" y="4466000"/>
            <a:ext cx="2791500" cy="25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Please keep this slide for attribution</a:t>
            </a:r>
            <a:endParaRPr sz="1000">
              <a:solidFill>
                <a:srgbClr val="43434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64"/>
          <p:cNvSpPr/>
          <p:nvPr/>
        </p:nvSpPr>
        <p:spPr>
          <a:xfrm>
            <a:off x="8050925" y="4390125"/>
            <a:ext cx="25" cy="25"/>
          </a:xfrm>
          <a:custGeom>
            <a:avLst/>
            <a:gdLst/>
            <a:ahLst/>
            <a:cxnLst/>
            <a:rect l="l" t="t" r="r" b="b"/>
            <a:pathLst>
              <a:path w="1" h="1" fill="none" extrusionOk="0">
                <a:moveTo>
                  <a:pt x="0" y="0"/>
                </a:moveTo>
                <a:close/>
              </a:path>
            </a:pathLst>
          </a:custGeom>
          <a:noFill/>
          <a:ln w="975" cap="flat" cmpd="sng">
            <a:solidFill>
              <a:srgbClr val="E7CEBA"/>
            </a:solidFill>
            <a:prstDash val="solid"/>
            <a:miter lim="303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0" name="Google Shape;1160;p64"/>
          <p:cNvSpPr txBox="1">
            <a:spLocks noGrp="1"/>
          </p:cNvSpPr>
          <p:nvPr>
            <p:ph type="body" idx="1"/>
          </p:nvPr>
        </p:nvSpPr>
        <p:spPr>
          <a:xfrm>
            <a:off x="720050" y="1426225"/>
            <a:ext cx="7703700" cy="311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spcBef>
                <a:spcPts val="1600"/>
              </a:spcBef>
              <a:buFont typeface="Roboto Condensed Light"/>
              <a:buChar char="●"/>
            </a:pPr>
            <a:r>
              <a:rPr lang="en-US" u="sng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https://vinodsblog.com/2018/10/15/everything-you-need-to-know-about-convolutional-neural-networks/</a:t>
            </a:r>
            <a:endParaRPr lang="en-US" dirty="0"/>
          </a:p>
          <a:p>
            <a:pPr lvl="0">
              <a:spcBef>
                <a:spcPts val="1600"/>
              </a:spcBef>
              <a:buChar char="●"/>
            </a:pPr>
            <a:r>
              <a:rPr lang="en-US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https://www.tate.org.uk/art/art-terms/r/romanticism</a:t>
            </a:r>
            <a:r>
              <a:rPr lang="en" dirty="0">
                <a:uFill>
                  <a:noFill/>
                </a:u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desk</a:t>
            </a:r>
            <a:endParaRPr lang="en" dirty="0">
              <a:uFill>
                <a:noFill/>
              </a:uFill>
            </a:endParaRPr>
          </a:p>
          <a:p>
            <a:pPr lvl="0">
              <a:spcBef>
                <a:spcPts val="1600"/>
              </a:spcBef>
              <a:buChar char="●"/>
            </a:pPr>
            <a:r>
              <a:rPr lang="en-US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https://www.tate.org.uk/art/art-terms/i/impressionism</a:t>
            </a:r>
            <a:endParaRPr lang="en-US" dirty="0"/>
          </a:p>
          <a:p>
            <a:pPr lvl="0">
              <a:spcBef>
                <a:spcPts val="1600"/>
              </a:spcBef>
              <a:buChar char="●"/>
            </a:pPr>
            <a:r>
              <a:rPr lang="en-US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https://www.metmuseum.org/toah/hd/imml/hd_imml.htm</a:t>
            </a:r>
            <a:endParaRPr lang="en-US" dirty="0"/>
          </a:p>
          <a:p>
            <a:pPr lvl="0">
              <a:spcBef>
                <a:spcPts val="1600"/>
              </a:spcBef>
              <a:buChar char="●"/>
            </a:pPr>
            <a:r>
              <a:rPr lang="en-US" dirty="0"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https://www.metmuseum.org/toah/hd/roma/hd_roma.htm</a:t>
            </a:r>
            <a:endParaRPr dirty="0"/>
          </a:p>
        </p:txBody>
      </p:sp>
      <p:sp>
        <p:nvSpPr>
          <p:cNvPr id="1161" name="Google Shape;1161;p64"/>
          <p:cNvSpPr txBox="1">
            <a:spLocks noGrp="1"/>
          </p:cNvSpPr>
          <p:nvPr>
            <p:ph type="ctrTitle"/>
          </p:nvPr>
        </p:nvSpPr>
        <p:spPr>
          <a:xfrm>
            <a:off x="720050" y="359450"/>
            <a:ext cx="3214200" cy="8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RESOURCES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art puns">
            <a:extLst>
              <a:ext uri="{FF2B5EF4-FFF2-40B4-BE49-F238E27FC236}">
                <a16:creationId xmlns:a16="http://schemas.microsoft.com/office/drawing/2014/main" id="{BEB52152-8469-48E1-8817-1EA1B73B1F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000" y="0"/>
            <a:ext cx="5080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54891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35"/>
          <p:cNvSpPr txBox="1">
            <a:spLocks noGrp="1"/>
          </p:cNvSpPr>
          <p:nvPr>
            <p:ph type="ctrTitle" idx="3"/>
          </p:nvPr>
        </p:nvSpPr>
        <p:spPr>
          <a:xfrm>
            <a:off x="2271096" y="1712750"/>
            <a:ext cx="46311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MODELING</a:t>
            </a:r>
            <a:endParaRPr dirty="0"/>
          </a:p>
        </p:txBody>
      </p:sp>
      <p:sp>
        <p:nvSpPr>
          <p:cNvPr id="499" name="Google Shape;499;p35"/>
          <p:cNvSpPr txBox="1">
            <a:spLocks noGrp="1"/>
          </p:cNvSpPr>
          <p:nvPr>
            <p:ph type="ctrTitle"/>
          </p:nvPr>
        </p:nvSpPr>
        <p:spPr>
          <a:xfrm>
            <a:off x="2271096" y="670575"/>
            <a:ext cx="46311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500" name="Google Shape;500;p35"/>
          <p:cNvSpPr txBox="1">
            <a:spLocks noGrp="1"/>
          </p:cNvSpPr>
          <p:nvPr>
            <p:ph type="title" idx="2"/>
          </p:nvPr>
        </p:nvSpPr>
        <p:spPr>
          <a:xfrm>
            <a:off x="7298050" y="643275"/>
            <a:ext cx="1125900" cy="90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01</a:t>
            </a:r>
            <a:endParaRPr sz="4800"/>
          </a:p>
        </p:txBody>
      </p:sp>
      <p:sp>
        <p:nvSpPr>
          <p:cNvPr id="501" name="Google Shape;501;p35"/>
          <p:cNvSpPr txBox="1">
            <a:spLocks noGrp="1"/>
          </p:cNvSpPr>
          <p:nvPr>
            <p:ph type="title" idx="4"/>
          </p:nvPr>
        </p:nvSpPr>
        <p:spPr>
          <a:xfrm>
            <a:off x="7298050" y="1685436"/>
            <a:ext cx="1125900" cy="90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02</a:t>
            </a:r>
            <a:endParaRPr sz="4800"/>
          </a:p>
        </p:txBody>
      </p:sp>
      <p:sp>
        <p:nvSpPr>
          <p:cNvPr id="502" name="Google Shape;502;p35"/>
          <p:cNvSpPr txBox="1">
            <a:spLocks noGrp="1"/>
          </p:cNvSpPr>
          <p:nvPr>
            <p:ph type="ctrTitle" idx="5"/>
          </p:nvPr>
        </p:nvSpPr>
        <p:spPr>
          <a:xfrm>
            <a:off x="2271096" y="2754925"/>
            <a:ext cx="46311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ANALYSIS</a:t>
            </a:r>
            <a:endParaRPr/>
          </a:p>
        </p:txBody>
      </p:sp>
      <p:sp>
        <p:nvSpPr>
          <p:cNvPr id="503" name="Google Shape;503;p35"/>
          <p:cNvSpPr txBox="1">
            <a:spLocks noGrp="1"/>
          </p:cNvSpPr>
          <p:nvPr>
            <p:ph type="title" idx="6"/>
          </p:nvPr>
        </p:nvSpPr>
        <p:spPr>
          <a:xfrm>
            <a:off x="7298050" y="2727590"/>
            <a:ext cx="1125900" cy="90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03</a:t>
            </a:r>
            <a:endParaRPr sz="4800"/>
          </a:p>
        </p:txBody>
      </p:sp>
      <p:sp>
        <p:nvSpPr>
          <p:cNvPr id="504" name="Google Shape;504;p35"/>
          <p:cNvSpPr txBox="1">
            <a:spLocks noGrp="1"/>
          </p:cNvSpPr>
          <p:nvPr>
            <p:ph type="ctrTitle" idx="7"/>
          </p:nvPr>
        </p:nvSpPr>
        <p:spPr>
          <a:xfrm>
            <a:off x="2271142" y="3797100"/>
            <a:ext cx="4631100" cy="58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505" name="Google Shape;505;p35"/>
          <p:cNvSpPr txBox="1">
            <a:spLocks noGrp="1"/>
          </p:cNvSpPr>
          <p:nvPr>
            <p:ph type="title" idx="8"/>
          </p:nvPr>
        </p:nvSpPr>
        <p:spPr>
          <a:xfrm>
            <a:off x="7298050" y="3774175"/>
            <a:ext cx="1125900" cy="90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04</a:t>
            </a:r>
            <a:endParaRPr sz="4800"/>
          </a:p>
        </p:txBody>
      </p:sp>
      <p:sp>
        <p:nvSpPr>
          <p:cNvPr id="506" name="Google Shape;506;p35"/>
          <p:cNvSpPr txBox="1">
            <a:spLocks noGrp="1"/>
          </p:cNvSpPr>
          <p:nvPr>
            <p:ph type="subTitle" idx="1"/>
          </p:nvPr>
        </p:nvSpPr>
        <p:spPr>
          <a:xfrm flipH="1">
            <a:off x="2640750" y="4165950"/>
            <a:ext cx="4261500" cy="43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How to make improvements</a:t>
            </a:r>
            <a:endParaRPr dirty="0"/>
          </a:p>
        </p:txBody>
      </p:sp>
      <p:sp>
        <p:nvSpPr>
          <p:cNvPr id="507" name="Google Shape;507;p35"/>
          <p:cNvSpPr txBox="1">
            <a:spLocks noGrp="1"/>
          </p:cNvSpPr>
          <p:nvPr>
            <p:ph type="subTitle" idx="9"/>
          </p:nvPr>
        </p:nvSpPr>
        <p:spPr>
          <a:xfrm flipH="1">
            <a:off x="2640676" y="3127425"/>
            <a:ext cx="4261500" cy="43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Predictions and analyzing RGB values</a:t>
            </a:r>
            <a:endParaRPr dirty="0"/>
          </a:p>
        </p:txBody>
      </p:sp>
      <p:sp>
        <p:nvSpPr>
          <p:cNvPr id="508" name="Google Shape;508;p35"/>
          <p:cNvSpPr txBox="1">
            <a:spLocks noGrp="1"/>
          </p:cNvSpPr>
          <p:nvPr>
            <p:ph type="subTitle" idx="13"/>
          </p:nvPr>
        </p:nvSpPr>
        <p:spPr>
          <a:xfrm flipH="1">
            <a:off x="2640750" y="2081100"/>
            <a:ext cx="4261500" cy="43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Image preprocessing &amp; CNN</a:t>
            </a:r>
            <a:endParaRPr dirty="0"/>
          </a:p>
        </p:txBody>
      </p:sp>
      <p:sp>
        <p:nvSpPr>
          <p:cNvPr id="509" name="Google Shape;509;p35"/>
          <p:cNvSpPr txBox="1">
            <a:spLocks noGrp="1"/>
          </p:cNvSpPr>
          <p:nvPr>
            <p:ph type="subTitle" idx="14"/>
          </p:nvPr>
        </p:nvSpPr>
        <p:spPr>
          <a:xfrm flipH="1">
            <a:off x="2640750" y="1034775"/>
            <a:ext cx="4261500" cy="43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Impressionism &amp; Romanticism</a:t>
            </a: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43"/>
          <p:cNvSpPr txBox="1">
            <a:spLocks noGrp="1"/>
          </p:cNvSpPr>
          <p:nvPr>
            <p:ph type="subTitle" idx="1"/>
          </p:nvPr>
        </p:nvSpPr>
        <p:spPr>
          <a:xfrm>
            <a:off x="4486543" y="1507612"/>
            <a:ext cx="4503633" cy="27311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just">
              <a:buFont typeface="Arial" panose="020B0604020202020204" pitchFamily="34" charset="0"/>
              <a:buChar char="•"/>
            </a:pPr>
            <a:r>
              <a:rPr lang="en-US" dirty="0"/>
              <a:t>Name from Claude Monet’s Impression, Sunrise 1847.</a:t>
            </a:r>
          </a:p>
          <a:p>
            <a:pPr lvl="0" algn="just">
              <a:buFont typeface="Arial" panose="020B0604020202020204" pitchFamily="34" charset="0"/>
              <a:buChar char="•"/>
            </a:pPr>
            <a:r>
              <a:rPr lang="en-US" dirty="0"/>
              <a:t>Critic Louis Leroy felt the painting was unfinished, or an “impression”.</a:t>
            </a:r>
          </a:p>
          <a:p>
            <a:pPr lvl="0" algn="just">
              <a:buFont typeface="Arial" panose="020B0604020202020204" pitchFamily="34" charset="0"/>
              <a:buChar char="•"/>
            </a:pPr>
            <a:r>
              <a:rPr lang="en-US" dirty="0"/>
              <a:t>Displayed shadows and highlights in color, loose brush work</a:t>
            </a:r>
          </a:p>
          <a:p>
            <a:pPr lvl="0" algn="just">
              <a:buFont typeface="Arial" panose="020B0604020202020204" pitchFamily="34" charset="0"/>
              <a:buChar char="•"/>
            </a:pPr>
            <a:r>
              <a:rPr lang="en-US" dirty="0"/>
              <a:t>This gave an effortless and spontaneous effect</a:t>
            </a:r>
          </a:p>
          <a:p>
            <a:pPr lvl="0" algn="just">
              <a:buFont typeface="Arial" panose="020B0604020202020204" pitchFamily="34" charset="0"/>
              <a:buChar char="•"/>
            </a:pPr>
            <a:r>
              <a:rPr lang="en-US" dirty="0"/>
              <a:t>Suburban Paris, rural leisure were popular subjects (most notably win Monet and Pierre-Auguste Renoir)</a:t>
            </a:r>
          </a:p>
          <a:p>
            <a:pPr lvl="0" algn="just">
              <a:buFont typeface="Arial" panose="020B0604020202020204" pitchFamily="34" charset="0"/>
              <a:buChar char="•"/>
            </a:pPr>
            <a:r>
              <a:rPr lang="en-US" dirty="0"/>
              <a:t>Practice of painting landscapes, scenes of everyday life and spontaneously on the spot</a:t>
            </a:r>
          </a:p>
          <a:p>
            <a:pPr lvl="0" algn="just">
              <a:buFont typeface="Arial" panose="020B0604020202020204" pitchFamily="34" charset="0"/>
              <a:buChar char="•"/>
            </a:pPr>
            <a:r>
              <a:rPr lang="en-US" dirty="0"/>
              <a:t>Developed in France in the 19</a:t>
            </a:r>
            <a:r>
              <a:rPr lang="en-US" baseline="30000" dirty="0"/>
              <a:t>th</a:t>
            </a:r>
            <a:r>
              <a:rPr lang="en-US" dirty="0"/>
              <a:t> century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22" name="Google Shape;622;p43"/>
          <p:cNvSpPr txBox="1">
            <a:spLocks noGrp="1"/>
          </p:cNvSpPr>
          <p:nvPr>
            <p:ph type="title" idx="2"/>
          </p:nvPr>
        </p:nvSpPr>
        <p:spPr>
          <a:xfrm>
            <a:off x="3879791" y="298858"/>
            <a:ext cx="5264209" cy="97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IMPRESSONISM</a:t>
            </a:r>
            <a:endParaRPr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4EBF9D-0303-4453-BCCE-B0578FC718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513"/>
          <a:stretch/>
        </p:blipFill>
        <p:spPr>
          <a:xfrm>
            <a:off x="0" y="0"/>
            <a:ext cx="2477412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43"/>
          <p:cNvSpPr txBox="1">
            <a:spLocks noGrp="1"/>
          </p:cNvSpPr>
          <p:nvPr>
            <p:ph type="subTitle" idx="1"/>
          </p:nvPr>
        </p:nvSpPr>
        <p:spPr>
          <a:xfrm>
            <a:off x="4495085" y="1612123"/>
            <a:ext cx="4503633" cy="282314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just">
              <a:buFont typeface="Arial" panose="020B0604020202020204" pitchFamily="34" charset="0"/>
              <a:buChar char="•"/>
            </a:pPr>
            <a:r>
              <a:rPr lang="en-US" dirty="0"/>
              <a:t>First defined as an aesthetic in literary criticism.</a:t>
            </a:r>
          </a:p>
          <a:p>
            <a:pPr lvl="0" algn="just">
              <a:buFont typeface="Arial" panose="020B0604020202020204" pitchFamily="34" charset="0"/>
              <a:buChar char="•"/>
            </a:pPr>
            <a:r>
              <a:rPr lang="en-US" dirty="0"/>
              <a:t>Gained moment as an artistic movement in France and Britain in early decades of 19</a:t>
            </a:r>
            <a:r>
              <a:rPr lang="en-US" baseline="30000" dirty="0"/>
              <a:t>th</a:t>
            </a:r>
            <a:r>
              <a:rPr lang="en-US" dirty="0"/>
              <a:t> century.</a:t>
            </a:r>
          </a:p>
          <a:p>
            <a:pPr lvl="0" algn="just">
              <a:buFont typeface="Arial" panose="020B0604020202020204" pitchFamily="34" charset="0"/>
              <a:buChar char="•"/>
            </a:pPr>
            <a:r>
              <a:rPr lang="en-US" dirty="0"/>
              <a:t>Emphasis on imagination and emotion in contrast to classical restraint.</a:t>
            </a:r>
          </a:p>
          <a:p>
            <a:pPr lvl="0" algn="just">
              <a:buFont typeface="Arial" panose="020B0604020202020204" pitchFamily="34" charset="0"/>
              <a:buChar char="•"/>
            </a:pPr>
            <a:r>
              <a:rPr lang="en-US" dirty="0"/>
              <a:t>Distinguished by a new interest in human psychology, expression of personal feeling and interest in the natural world. – Tate Museum</a:t>
            </a:r>
          </a:p>
          <a:p>
            <a:pPr lvl="0" algn="just">
              <a:buFont typeface="Arial" panose="020B0604020202020204" pitchFamily="34" charset="0"/>
              <a:buChar char="•"/>
            </a:pPr>
            <a:r>
              <a:rPr lang="en-US" dirty="0"/>
              <a:t>Subject matter varied widely: landscapes, religion, revolution, peaceful beauty.</a:t>
            </a:r>
          </a:p>
          <a:p>
            <a:pPr lvl="0" algn="just">
              <a:buFont typeface="Arial" panose="020B0604020202020204" pitchFamily="34" charset="0"/>
              <a:buChar char="•"/>
            </a:pPr>
            <a:r>
              <a:rPr lang="en-US" dirty="0"/>
              <a:t>“the artist’s feeling is his law”- Caspar David </a:t>
            </a:r>
            <a:r>
              <a:rPr lang="en-US" dirty="0" err="1"/>
              <a:t>Freidrich</a:t>
            </a:r>
            <a:endParaRPr lang="en-US" dirty="0"/>
          </a:p>
          <a:p>
            <a:pPr lvl="0" algn="just">
              <a:buFont typeface="Arial" panose="020B0604020202020204" pitchFamily="34" charset="0"/>
              <a:buChar char="•"/>
            </a:pPr>
            <a:r>
              <a:rPr lang="en-US" dirty="0"/>
              <a:t>Brushwork became looser and less precise.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22" name="Google Shape;622;p43"/>
          <p:cNvSpPr txBox="1">
            <a:spLocks noGrp="1"/>
          </p:cNvSpPr>
          <p:nvPr>
            <p:ph type="title" idx="2"/>
          </p:nvPr>
        </p:nvSpPr>
        <p:spPr>
          <a:xfrm>
            <a:off x="3734509" y="298858"/>
            <a:ext cx="5264209" cy="97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ROMANTICISM</a:t>
            </a:r>
            <a:endParaRPr dirty="0"/>
          </a:p>
        </p:txBody>
      </p:sp>
      <p:pic>
        <p:nvPicPr>
          <p:cNvPr id="5122" name="Picture 2" descr="Image result for romanticism art">
            <a:extLst>
              <a:ext uri="{FF2B5EF4-FFF2-40B4-BE49-F238E27FC236}">
                <a16:creationId xmlns:a16="http://schemas.microsoft.com/office/drawing/2014/main" id="{FB50FC53-6DF2-45C0-AD42-BFD6EF2673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317"/>
          <a:stretch/>
        </p:blipFill>
        <p:spPr bwMode="auto">
          <a:xfrm>
            <a:off x="0" y="-8544"/>
            <a:ext cx="2477412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47349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45"/>
          <p:cNvSpPr/>
          <p:nvPr/>
        </p:nvSpPr>
        <p:spPr>
          <a:xfrm>
            <a:off x="5550600" y="1594175"/>
            <a:ext cx="3593100" cy="32082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4" name="Google Shape;634;p45"/>
          <p:cNvSpPr txBox="1"/>
          <p:nvPr/>
        </p:nvSpPr>
        <p:spPr>
          <a:xfrm>
            <a:off x="5983000" y="2252682"/>
            <a:ext cx="2439900" cy="4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62000" rIns="91425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200" b="1" dirty="0">
                <a:solidFill>
                  <a:srgbClr val="F3F3F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Data:</a:t>
            </a:r>
            <a:r>
              <a:rPr lang="en" sz="1200" b="1" dirty="0">
                <a:solidFill>
                  <a:srgbClr val="F3F3F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lang="en-US" sz="1200" dirty="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From Kaggle’s painters by numbers.</a:t>
            </a:r>
            <a:endParaRPr sz="1200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635" name="Google Shape;635;p45"/>
          <p:cNvSpPr txBox="1"/>
          <p:nvPr/>
        </p:nvSpPr>
        <p:spPr>
          <a:xfrm>
            <a:off x="5983000" y="3562477"/>
            <a:ext cx="2439900" cy="4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62000" rIns="91425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200" b="1" dirty="0">
                <a:solidFill>
                  <a:srgbClr val="F3F3F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Positive class:</a:t>
            </a:r>
            <a:r>
              <a:rPr lang="en" sz="1200" b="1" dirty="0">
                <a:solidFill>
                  <a:srgbClr val="F3F3F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lang="en-US" sz="1200" dirty="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Romanticism</a:t>
            </a:r>
            <a:endParaRPr sz="1200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638" name="Google Shape;638;p45"/>
          <p:cNvSpPr txBox="1">
            <a:spLocks noGrp="1"/>
          </p:cNvSpPr>
          <p:nvPr>
            <p:ph type="ctrTitle"/>
          </p:nvPr>
        </p:nvSpPr>
        <p:spPr>
          <a:xfrm>
            <a:off x="421111" y="341865"/>
            <a:ext cx="1494183" cy="8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DATA:</a:t>
            </a:r>
            <a:endParaRPr dirty="0"/>
          </a:p>
        </p:txBody>
      </p:sp>
      <p:pic>
        <p:nvPicPr>
          <p:cNvPr id="17413" name="Picture 5">
            <a:extLst>
              <a:ext uri="{FF2B5EF4-FFF2-40B4-BE49-F238E27FC236}">
                <a16:creationId xmlns:a16="http://schemas.microsoft.com/office/drawing/2014/main" id="{87D454D8-F3BE-4F56-99AA-A5880C94C6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7"/>
          <a:stretch/>
        </p:blipFill>
        <p:spPr bwMode="auto">
          <a:xfrm>
            <a:off x="255290" y="1846385"/>
            <a:ext cx="5006910" cy="2822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Google Shape;635;p45">
            <a:extLst>
              <a:ext uri="{FF2B5EF4-FFF2-40B4-BE49-F238E27FC236}">
                <a16:creationId xmlns:a16="http://schemas.microsoft.com/office/drawing/2014/main" id="{D1346E20-AF20-4AA2-8778-A4A3FA9D8D98}"/>
              </a:ext>
            </a:extLst>
          </p:cNvPr>
          <p:cNvSpPr txBox="1"/>
          <p:nvPr/>
        </p:nvSpPr>
        <p:spPr>
          <a:xfrm>
            <a:off x="2214233" y="1594175"/>
            <a:ext cx="1918151" cy="3237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62000" rIns="91425" bIns="0" anchor="ctr" anchorCtr="0">
            <a:noAutofit/>
          </a:bodyPr>
          <a:lstStyle/>
          <a:p>
            <a:pPr lvl="0" algn="r">
              <a:spcAft>
                <a:spcPts val="1600"/>
              </a:spcAft>
            </a:pPr>
            <a:r>
              <a:rPr lang="en-US" sz="1200" dirty="0">
                <a:solidFill>
                  <a:srgbClr val="434343"/>
                </a:solidFill>
                <a:latin typeface="Roboto Condensed"/>
                <a:ea typeface="Roboto Condensed"/>
                <a:cs typeface="Roboto Condensed Light"/>
                <a:sym typeface="Roboto Condensed"/>
              </a:rPr>
              <a:t>Amount of Images Per Style</a:t>
            </a:r>
            <a:endParaRPr lang="en" sz="1200" dirty="0">
              <a:solidFill>
                <a:srgbClr val="434343"/>
              </a:solidFill>
              <a:latin typeface="Roboto Condensed"/>
              <a:ea typeface="Roboto Condensed"/>
              <a:cs typeface="Roboto Condensed Light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23878139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45"/>
          <p:cNvSpPr/>
          <p:nvPr/>
        </p:nvSpPr>
        <p:spPr>
          <a:xfrm>
            <a:off x="5550600" y="1594175"/>
            <a:ext cx="3593100" cy="32082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4" name="Google Shape;634;p45"/>
          <p:cNvSpPr txBox="1"/>
          <p:nvPr/>
        </p:nvSpPr>
        <p:spPr>
          <a:xfrm>
            <a:off x="5670302" y="1713559"/>
            <a:ext cx="3353696" cy="2969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62000" rIns="91425" bIns="0" anchor="ctr" anchorCtr="0">
            <a:noAutofit/>
          </a:bodyPr>
          <a:lstStyle/>
          <a:p>
            <a:pPr lvl="0" algn="r">
              <a:spcAft>
                <a:spcPts val="1600"/>
              </a:spcAft>
            </a:pPr>
            <a:r>
              <a:rPr lang="en-US" b="1" dirty="0" err="1">
                <a:solidFill>
                  <a:srgbClr val="F3F3F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ImageDataGenerator</a:t>
            </a:r>
            <a:r>
              <a:rPr lang="en-US" b="1" dirty="0">
                <a:solidFill>
                  <a:srgbClr val="F3F3F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(rescale=1./255,                            </a:t>
            </a:r>
            <a:r>
              <a:rPr lang="en-US" b="1" dirty="0" err="1">
                <a:solidFill>
                  <a:srgbClr val="F3F3F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rotation_range</a:t>
            </a:r>
            <a:r>
              <a:rPr lang="en-US" b="1" dirty="0">
                <a:solidFill>
                  <a:srgbClr val="F3F3F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=20,                             </a:t>
            </a:r>
            <a:r>
              <a:rPr lang="en-US" b="1" dirty="0" err="1">
                <a:solidFill>
                  <a:srgbClr val="F3F3F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width_shift_range</a:t>
            </a:r>
            <a:r>
              <a:rPr lang="en-US" b="1" dirty="0">
                <a:solidFill>
                  <a:srgbClr val="F3F3F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=0.2,                </a:t>
            </a:r>
            <a:r>
              <a:rPr lang="en-US" b="1" dirty="0" err="1">
                <a:solidFill>
                  <a:srgbClr val="F3F3F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height_shift_range</a:t>
            </a:r>
            <a:r>
              <a:rPr lang="en-US" b="1" dirty="0">
                <a:solidFill>
                  <a:srgbClr val="F3F3F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=0.2,                             </a:t>
            </a:r>
            <a:r>
              <a:rPr lang="en-US" b="1" dirty="0" err="1">
                <a:solidFill>
                  <a:srgbClr val="F3F3F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horizontal_flip</a:t>
            </a:r>
            <a:r>
              <a:rPr lang="en-US" b="1" dirty="0">
                <a:solidFill>
                  <a:srgbClr val="F3F3F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=True,                          </a:t>
            </a:r>
            <a:r>
              <a:rPr lang="en-US" b="1" dirty="0" err="1">
                <a:solidFill>
                  <a:srgbClr val="F3F3F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channel_shift_range</a:t>
            </a:r>
            <a:r>
              <a:rPr lang="en-US" b="1" dirty="0">
                <a:solidFill>
                  <a:srgbClr val="F3F3F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=100,                             </a:t>
            </a:r>
            <a:r>
              <a:rPr lang="en-US" b="1" dirty="0" err="1">
                <a:solidFill>
                  <a:srgbClr val="F3F3F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brightness_range</a:t>
            </a:r>
            <a:r>
              <a:rPr lang="en-US" b="1" dirty="0">
                <a:solidFill>
                  <a:srgbClr val="F3F3F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=(0.2, 1.5), </a:t>
            </a:r>
            <a:r>
              <a:rPr lang="en-US" b="1" dirty="0" err="1">
                <a:solidFill>
                  <a:srgbClr val="F3F3F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validation_split</a:t>
            </a:r>
            <a:r>
              <a:rPr lang="en-US" b="1" dirty="0">
                <a:solidFill>
                  <a:srgbClr val="F3F3F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=0.25)</a:t>
            </a:r>
          </a:p>
        </p:txBody>
      </p:sp>
      <p:sp>
        <p:nvSpPr>
          <p:cNvPr id="638" name="Google Shape;638;p45"/>
          <p:cNvSpPr txBox="1">
            <a:spLocks noGrp="1"/>
          </p:cNvSpPr>
          <p:nvPr>
            <p:ph type="ctrTitle"/>
          </p:nvPr>
        </p:nvSpPr>
        <p:spPr>
          <a:xfrm>
            <a:off x="720050" y="359450"/>
            <a:ext cx="7702800" cy="8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IMAGE PREPROCESSING AND AUGMENTATION</a:t>
            </a:r>
            <a:endParaRPr dirty="0"/>
          </a:p>
        </p:txBody>
      </p:sp>
      <p:pic>
        <p:nvPicPr>
          <p:cNvPr id="6146" name="Picture 2" descr="Image result for image augmentation keras example art">
            <a:extLst>
              <a:ext uri="{FF2B5EF4-FFF2-40B4-BE49-F238E27FC236}">
                <a16:creationId xmlns:a16="http://schemas.microsoft.com/office/drawing/2014/main" id="{81E9BBFE-2BDF-4676-B48C-3A95A3F2A2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61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798" t="13242" r="9396" b="8338"/>
          <a:stretch/>
        </p:blipFill>
        <p:spPr bwMode="auto">
          <a:xfrm>
            <a:off x="434898" y="1594176"/>
            <a:ext cx="4605453" cy="3208200"/>
          </a:xfrm>
          <a:prstGeom prst="rect">
            <a:avLst/>
          </a:prstGeom>
          <a:noFill/>
          <a:effectLst>
            <a:glow>
              <a:schemeClr val="accent1"/>
            </a:glow>
            <a:reflection endPos="0" dist="508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46"/>
          <p:cNvSpPr txBox="1">
            <a:spLocks noGrp="1"/>
          </p:cNvSpPr>
          <p:nvPr>
            <p:ph type="ctrTitle"/>
          </p:nvPr>
        </p:nvSpPr>
        <p:spPr>
          <a:xfrm>
            <a:off x="720050" y="359450"/>
            <a:ext cx="3214200" cy="8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CONVOLUTIONAL NEURAL NETWORK</a:t>
            </a:r>
            <a:endParaRPr sz="2400" dirty="0"/>
          </a:p>
        </p:txBody>
      </p:sp>
      <p:cxnSp>
        <p:nvCxnSpPr>
          <p:cNvPr id="644" name="Google Shape;644;p46"/>
          <p:cNvCxnSpPr/>
          <p:nvPr/>
        </p:nvCxnSpPr>
        <p:spPr>
          <a:xfrm>
            <a:off x="720050" y="1198040"/>
            <a:ext cx="8442600" cy="0"/>
          </a:xfrm>
          <a:prstGeom prst="straightConnector1">
            <a:avLst/>
          </a:prstGeom>
          <a:noFill/>
          <a:ln w="19050" cap="flat" cmpd="sng">
            <a:solidFill>
              <a:srgbClr val="434343"/>
            </a:solidFill>
            <a:prstDash val="solid"/>
            <a:round/>
            <a:headEnd type="diamond" w="med" len="med"/>
            <a:tailEnd type="none" w="med" len="med"/>
          </a:ln>
        </p:spPr>
      </p:cxnSp>
      <p:pic>
        <p:nvPicPr>
          <p:cNvPr id="7170" name="Picture 2" descr="Image result for convolutional neural network">
            <a:extLst>
              <a:ext uri="{FF2B5EF4-FFF2-40B4-BE49-F238E27FC236}">
                <a16:creationId xmlns:a16="http://schemas.microsoft.com/office/drawing/2014/main" id="{EE0C3177-8CE6-4C13-8339-0A1C9553C6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99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5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9112" b="9221"/>
          <a:stretch/>
        </p:blipFill>
        <p:spPr bwMode="auto">
          <a:xfrm>
            <a:off x="0" y="1194350"/>
            <a:ext cx="9144000" cy="2751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79876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45"/>
          <p:cNvSpPr/>
          <p:nvPr/>
        </p:nvSpPr>
        <p:spPr>
          <a:xfrm>
            <a:off x="2217049" y="556683"/>
            <a:ext cx="4709902" cy="4517514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8" name="Google Shape;638;p45"/>
          <p:cNvSpPr txBox="1">
            <a:spLocks noGrp="1"/>
          </p:cNvSpPr>
          <p:nvPr>
            <p:ph type="ctrTitle"/>
          </p:nvPr>
        </p:nvSpPr>
        <p:spPr>
          <a:xfrm>
            <a:off x="3741400" y="69303"/>
            <a:ext cx="1661200" cy="5813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CNN MODEL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9F05401-D99C-426E-9968-DF8643454FB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9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99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85407" y="844579"/>
            <a:ext cx="3773186" cy="4035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577763"/>
      </p:ext>
    </p:extLst>
  </p:cSld>
  <p:clrMapOvr>
    <a:masterClrMapping/>
  </p:clrMapOvr>
</p:sld>
</file>

<file path=ppt/theme/theme1.xml><?xml version="1.0" encoding="utf-8"?>
<a:theme xmlns:a="http://schemas.openxmlformats.org/drawingml/2006/main" name="Annual Report General by Slidesgo">
  <a:themeElements>
    <a:clrScheme name="Simple Light">
      <a:dk1>
        <a:srgbClr val="434343"/>
      </a:dk1>
      <a:lt1>
        <a:srgbClr val="666666"/>
      </a:lt1>
      <a:dk2>
        <a:srgbClr val="999999"/>
      </a:dk2>
      <a:lt2>
        <a:srgbClr val="CCCCCC"/>
      </a:lt2>
      <a:accent1>
        <a:srgbClr val="F3F3F3"/>
      </a:accent1>
      <a:accent2>
        <a:srgbClr val="434343"/>
      </a:accent2>
      <a:accent3>
        <a:srgbClr val="666666"/>
      </a:accent3>
      <a:accent4>
        <a:srgbClr val="999999"/>
      </a:accent4>
      <a:accent5>
        <a:srgbClr val="F3F3F3"/>
      </a:accent5>
      <a:accent6>
        <a:srgbClr val="434343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800</TotalTime>
  <Words>658</Words>
  <Application>Microsoft Office PowerPoint</Application>
  <PresentationFormat>On-screen Show (16:9)</PresentationFormat>
  <Paragraphs>105</Paragraphs>
  <Slides>19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8" baseType="lpstr">
      <vt:lpstr>Roboto Condensed Light</vt:lpstr>
      <vt:lpstr>Fira Sans Extra Condensed Medium</vt:lpstr>
      <vt:lpstr>Barlow Semi Condensed SemiBold</vt:lpstr>
      <vt:lpstr>Roboto Condensed</vt:lpstr>
      <vt:lpstr>Arial</vt:lpstr>
      <vt:lpstr>Barlow Semi Condensed</vt:lpstr>
      <vt:lpstr>Muli Regular</vt:lpstr>
      <vt:lpstr>Bahiana</vt:lpstr>
      <vt:lpstr>Annual Report General by Slidesgo</vt:lpstr>
      <vt:lpstr>CLASSIFYING ARTISTIC STYLES</vt:lpstr>
      <vt:lpstr>PowerPoint Presentation</vt:lpstr>
      <vt:lpstr>MODELING</vt:lpstr>
      <vt:lpstr>IMPRESSONISM</vt:lpstr>
      <vt:lpstr>ROMANTICISM</vt:lpstr>
      <vt:lpstr>THE DATA:</vt:lpstr>
      <vt:lpstr>IMAGE PREPROCESSING AND AUGMENTATION</vt:lpstr>
      <vt:lpstr>CONVOLUTIONAL NEURAL NETWORK</vt:lpstr>
      <vt:lpstr>CNN MODEL</vt:lpstr>
      <vt:lpstr>ACCURACY SCORE</vt:lpstr>
      <vt:lpstr>CONFUSION MATRIX</vt:lpstr>
      <vt:lpstr>PowerPoint Presentation</vt:lpstr>
      <vt:lpstr>PREDICTIONS</vt:lpstr>
      <vt:lpstr>PREDICTIONS</vt:lpstr>
      <vt:lpstr>PREDICTIONS</vt:lpstr>
      <vt:lpstr>PREDICTIONS</vt:lpstr>
      <vt:lpstr>CONCLUSIONS:</vt:lpstr>
      <vt:lpstr>THANKS!</vt:lpstr>
      <vt:lpstr>RESOURCES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ANNUAL REPORT</dc:title>
  <dc:creator>Vera</dc:creator>
  <cp:lastModifiedBy>Ana Petronijevic</cp:lastModifiedBy>
  <cp:revision>28</cp:revision>
  <dcterms:modified xsi:type="dcterms:W3CDTF">2020-03-13T03:15:09Z</dcterms:modified>
</cp:coreProperties>
</file>